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5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5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41" autoAdjust="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4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5.xlsx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6.xlsx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7.xlsx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8.xlsx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9.xlsx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0.xlsx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1.xlsx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2.xlsx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3.xlsx"/><Relationship Id="rId2" Type="http://schemas.microsoft.com/office/2011/relationships/chartColorStyle" Target="colors43.xml"/><Relationship Id="rId1" Type="http://schemas.microsoft.com/office/2011/relationships/chartStyle" Target="style43.xml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4.xlsx"/><Relationship Id="rId2" Type="http://schemas.microsoft.com/office/2011/relationships/chartColorStyle" Target="colors44.xml"/><Relationship Id="rId1" Type="http://schemas.microsoft.com/office/2011/relationships/chartStyle" Target="style44.xml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5.xlsx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6.xlsx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7.xlsx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8.xlsx"/><Relationship Id="rId2" Type="http://schemas.microsoft.com/office/2011/relationships/chartColorStyle" Target="colors48.xml"/><Relationship Id="rId1" Type="http://schemas.microsoft.com/office/2011/relationships/chartStyle" Target="style48.xml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9.xlsx"/><Relationship Id="rId2" Type="http://schemas.microsoft.com/office/2011/relationships/chartColorStyle" Target="colors49.xml"/><Relationship Id="rId1" Type="http://schemas.microsoft.com/office/2011/relationships/chartStyle" Target="style49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0.xlsx"/><Relationship Id="rId2" Type="http://schemas.microsoft.com/office/2011/relationships/chartColorStyle" Target="colors50.xml"/><Relationship Id="rId1" Type="http://schemas.microsoft.com/office/2011/relationships/chartStyle" Target="style50.xml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1.xlsx"/><Relationship Id="rId2" Type="http://schemas.microsoft.com/office/2011/relationships/chartColorStyle" Target="colors51.xml"/><Relationship Id="rId1" Type="http://schemas.microsoft.com/office/2011/relationships/chartStyle" Target="style51.xm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2.xlsx"/><Relationship Id="rId2" Type="http://schemas.microsoft.com/office/2011/relationships/chartColorStyle" Target="colors52.xml"/><Relationship Id="rId1" Type="http://schemas.microsoft.com/office/2011/relationships/chartStyle" Target="style52.xm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3.xlsx"/><Relationship Id="rId2" Type="http://schemas.microsoft.com/office/2011/relationships/chartColorStyle" Target="colors53.xml"/><Relationship Id="rId1" Type="http://schemas.microsoft.com/office/2011/relationships/chartStyle" Target="style5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0"/>
      <c:depthPercent val="100"/>
      <c:rAngAx val="0"/>
    </c:view3D>
    <c:floor>
      <c:thickness val="0"/>
      <c:spPr>
        <a:solidFill>
          <a:schemeClr val="lt1"/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With Blank Values</c:v>
                </c:pt>
              </c:strCache>
            </c:strRef>
          </c:tx>
          <c:spPr>
            <a:pattFill prst="ltDn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>
              <a:solidFill>
                <a:schemeClr val="accent1"/>
              </a:solidFill>
            </a:ln>
            <a:effectLst/>
            <a:sp3d>
              <a:contourClr>
                <a:schemeClr val="accent1"/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Eloqua</c:v>
                </c:pt>
                <c:pt idx="1">
                  <c:v>SAP CRM</c:v>
                </c:pt>
                <c:pt idx="2">
                  <c:v>Sales Force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150000</c:v>
                </c:pt>
                <c:pt idx="1">
                  <c:v>40000</c:v>
                </c:pt>
                <c:pt idx="2">
                  <c:v>60000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Complete Records</c:v>
                </c:pt>
              </c:strCache>
            </c:strRef>
          </c:tx>
          <c:spPr>
            <a:pattFill prst="ltDnDiag">
              <a:fgClr>
                <a:schemeClr val="accent2"/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solidFill>
                <a:schemeClr val="accent2"/>
              </a:solidFill>
            </a:ln>
            <a:effectLst/>
            <a:sp3d>
              <a:contourClr>
                <a:schemeClr val="accent2"/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Eloqua</c:v>
                </c:pt>
                <c:pt idx="1">
                  <c:v>SAP CRM</c:v>
                </c:pt>
                <c:pt idx="2">
                  <c:v>Sales Force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200000</c:v>
                </c:pt>
                <c:pt idx="1">
                  <c:v>100000</c:v>
                </c:pt>
                <c:pt idx="2">
                  <c:v>150000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Accurate Records</c:v>
                </c:pt>
              </c:strCache>
            </c:strRef>
          </c:tx>
          <c:spPr>
            <a:pattFill prst="ltDnDiag">
              <a:fgClr>
                <a:schemeClr val="accent3"/>
              </a:fgClr>
              <a:bgClr>
                <a:schemeClr val="accent3">
                  <a:lumMod val="20000"/>
                  <a:lumOff val="80000"/>
                </a:schemeClr>
              </a:bgClr>
            </a:pattFill>
            <a:ln>
              <a:solidFill>
                <a:schemeClr val="accent3"/>
              </a:solidFill>
            </a:ln>
            <a:effectLst/>
            <a:sp3d>
              <a:contourClr>
                <a:schemeClr val="accent3"/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Eloqua</c:v>
                </c:pt>
                <c:pt idx="1">
                  <c:v>SAP CRM</c:v>
                </c:pt>
                <c:pt idx="2">
                  <c:v>Sales Force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50000</c:v>
                </c:pt>
                <c:pt idx="1">
                  <c:v>60000</c:v>
                </c:pt>
                <c:pt idx="2">
                  <c:v>50000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Total Records</c:v>
                </c:pt>
              </c:strCache>
            </c:strRef>
          </c:tx>
          <c:spPr>
            <a:pattFill prst="ltDnDiag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solidFill>
                <a:schemeClr val="accent4"/>
              </a:solidFill>
            </a:ln>
            <a:effectLst/>
            <a:sp3d>
              <a:contourClr>
                <a:schemeClr val="accent4"/>
              </a:contourClr>
            </a:sp3d>
          </c:spPr>
          <c:invertIfNegative val="0"/>
          <c:cat>
            <c:strRef>
              <c:f>Sheet1!$A$2:$A$4</c:f>
              <c:strCache>
                <c:ptCount val="3"/>
                <c:pt idx="0">
                  <c:v>Eloqua</c:v>
                </c:pt>
                <c:pt idx="1">
                  <c:v>SAP CRM</c:v>
                </c:pt>
                <c:pt idx="2">
                  <c:v>Sales Force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400000</c:v>
                </c:pt>
                <c:pt idx="1">
                  <c:v>220000</c:v>
                </c:pt>
                <c:pt idx="2">
                  <c:v>240000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0"/>
        <c:gapDepth val="0"/>
        <c:shape val="box"/>
        <c:axId val="237629208"/>
        <c:axId val="238508600"/>
        <c:axId val="0"/>
      </c:bar3DChart>
      <c:catAx>
        <c:axId val="237629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508600"/>
        <c:crosses val="autoZero"/>
        <c:auto val="1"/>
        <c:lblAlgn val="ctr"/>
        <c:lblOffset val="100"/>
        <c:noMultiLvlLbl val="0"/>
      </c:catAx>
      <c:valAx>
        <c:axId val="2385086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7629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Blank Values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d\-mmm</c:formatCode>
                <c:ptCount val="4"/>
                <c:pt idx="0">
                  <c:v>42200</c:v>
                </c:pt>
                <c:pt idx="1">
                  <c:v>42231</c:v>
                </c:pt>
                <c:pt idx="2">
                  <c:v>42262</c:v>
                </c:pt>
                <c:pt idx="3">
                  <c:v>42292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45</c:v>
                </c:pt>
                <c:pt idx="2">
                  <c:v>40</c:v>
                </c:pt>
                <c:pt idx="3">
                  <c:v>42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Inaccurate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d\-mmm</c:formatCode>
                <c:ptCount val="4"/>
                <c:pt idx="0">
                  <c:v>42200</c:v>
                </c:pt>
                <c:pt idx="1">
                  <c:v>42231</c:v>
                </c:pt>
                <c:pt idx="2">
                  <c:v>42262</c:v>
                </c:pt>
                <c:pt idx="3">
                  <c:v>42292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40</c:v>
                </c:pt>
                <c:pt idx="1">
                  <c:v>35</c:v>
                </c:pt>
                <c:pt idx="2">
                  <c:v>30</c:v>
                </c:pt>
                <c:pt idx="3">
                  <c:v>28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Accurate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d\-mmm</c:formatCode>
                <c:ptCount val="4"/>
                <c:pt idx="0">
                  <c:v>42200</c:v>
                </c:pt>
                <c:pt idx="1">
                  <c:v>42231</c:v>
                </c:pt>
                <c:pt idx="2">
                  <c:v>42262</c:v>
                </c:pt>
                <c:pt idx="3">
                  <c:v>42292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38503896"/>
        <c:axId val="238505464"/>
      </c:lineChart>
      <c:dateAx>
        <c:axId val="238503896"/>
        <c:scaling>
          <c:orientation val="minMax"/>
        </c:scaling>
        <c:delete val="0"/>
        <c:axPos val="b"/>
        <c:numFmt formatCode="[$-409]mmmm\-yy;@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505464"/>
        <c:crosses val="autoZero"/>
        <c:auto val="1"/>
        <c:lblOffset val="100"/>
        <c:baseTimeUnit val="months"/>
      </c:dateAx>
      <c:valAx>
        <c:axId val="238505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8503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Eloqua Vs Sales Force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2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3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4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First Name</c:v>
                </c:pt>
                <c:pt idx="1">
                  <c:v>Last Name</c:v>
                </c:pt>
                <c:pt idx="2">
                  <c:v>Title</c:v>
                </c:pt>
                <c:pt idx="3">
                  <c:v>Company</c:v>
                </c:pt>
                <c:pt idx="4">
                  <c:v>Business Phone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120</c:v>
                </c:pt>
                <c:pt idx="1">
                  <c:v>230</c:v>
                </c:pt>
                <c:pt idx="2">
                  <c:v>400</c:v>
                </c:pt>
                <c:pt idx="3">
                  <c:v>130</c:v>
                </c:pt>
                <c:pt idx="4">
                  <c:v>320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3146992"/>
        <c:axId val="363148952"/>
      </c:barChart>
      <c:catAx>
        <c:axId val="363146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148952"/>
        <c:auto val="1"/>
        <c:lblAlgn val="ctr"/>
        <c:lblOffset val="100"/>
        <c:noMultiLvlLbl val="0"/>
      </c:catAx>
      <c:valAx>
        <c:axId val="363148952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14699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Eloqua Vs Sales Force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2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3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4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First Name</c:v>
                </c:pt>
                <c:pt idx="1">
                  <c:v>Last Name</c:v>
                </c:pt>
                <c:pt idx="2">
                  <c:v>Title</c:v>
                </c:pt>
                <c:pt idx="3">
                  <c:v>Company</c:v>
                </c:pt>
                <c:pt idx="4">
                  <c:v>Business Phone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120</c:v>
                </c:pt>
                <c:pt idx="1">
                  <c:v>230</c:v>
                </c:pt>
                <c:pt idx="2">
                  <c:v>400</c:v>
                </c:pt>
                <c:pt idx="3">
                  <c:v>130</c:v>
                </c:pt>
                <c:pt idx="4">
                  <c:v>320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1124048"/>
        <c:axId val="361121696"/>
      </c:barChart>
      <c:catAx>
        <c:axId val="361124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121696"/>
        <c:auto val="1"/>
        <c:lblAlgn val="ctr"/>
        <c:lblOffset val="100"/>
        <c:noMultiLvlLbl val="0"/>
      </c:catAx>
      <c:valAx>
        <c:axId val="36112169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124048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Eloqua Vs Sales Force</c:v>
                </c:pt>
              </c:strCache>
            </c:strRef>
          </c:tx>
          <c:spPr>
            <a:pattFill prst="ltUpDiag">
              <a:fgClr>
                <a:schemeClr val="accent1"/>
              </a:fgClr>
              <a:bgClr>
                <a:schemeClr val="accent1">
                  <a:lumMod val="20000"/>
                  <a:lumOff val="80000"/>
                </a:schemeClr>
              </a:bgClr>
            </a:pattFill>
            <a:ln w="19050">
              <a:solidFill>
                <a:schemeClr val="lt1"/>
              </a:solidFill>
            </a:ln>
            <a:effectLst>
              <a:innerShdw blurRad="114300">
                <a:schemeClr val="accent1"/>
              </a:innerShdw>
            </a:effectLst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2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3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4"/>
            <c:invertIfNegative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First Name</c:v>
                </c:pt>
                <c:pt idx="1">
                  <c:v>Last Name</c:v>
                </c:pt>
                <c:pt idx="2">
                  <c:v>Title</c:v>
                </c:pt>
                <c:pt idx="3">
                  <c:v>Company</c:v>
                </c:pt>
                <c:pt idx="4">
                  <c:v>Business Phone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120</c:v>
                </c:pt>
                <c:pt idx="1">
                  <c:v>230</c:v>
                </c:pt>
                <c:pt idx="2">
                  <c:v>400</c:v>
                </c:pt>
                <c:pt idx="3">
                  <c:v>130</c:v>
                </c:pt>
                <c:pt idx="4">
                  <c:v>320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61136592"/>
        <c:axId val="361133456"/>
      </c:barChart>
      <c:catAx>
        <c:axId val="361136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133456"/>
        <c:auto val="1"/>
        <c:lblAlgn val="ctr"/>
        <c:lblOffset val="100"/>
        <c:noMultiLvlLbl val="0"/>
      </c:catAx>
      <c:valAx>
        <c:axId val="361133456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1136592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Eloqua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</c:dPt>
          <c:dPt>
            <c:idx val="2"/>
            <c:bubble3D val="0"/>
            <c:spPr>
              <a:pattFill prst="ltUpDiag">
                <a:fgClr>
                  <a:schemeClr val="accent3"/>
                </a:fgClr>
                <a:bgClr>
                  <a:schemeClr val="accent3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Maintained Correctly</c:v>
                </c:pt>
                <c:pt idx="1">
                  <c:v>Junk Data</c:v>
                </c:pt>
                <c:pt idx="2">
                  <c:v>Blank Fields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/>
      </a:solidFill>
      <a:sp3d/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7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9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7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9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7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9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4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7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9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0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3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7EC648-55AB-43EF-A1F4-252E630756DD}" type="doc">
      <dgm:prSet loTypeId="urn:microsoft.com/office/officeart/2005/8/layout/arrow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18D75C-409A-4C81-84D1-BA3C472D2B8B}">
      <dgm:prSet phldrT="[Text]"/>
      <dgm:spPr/>
      <dgm:t>
        <a:bodyPr/>
        <a:lstStyle/>
        <a:p>
          <a:r>
            <a:rPr lang="en-US" dirty="0" smtClean="0"/>
            <a:t>Eloqua</a:t>
          </a:r>
          <a:endParaRPr lang="en-US" dirty="0"/>
        </a:p>
      </dgm:t>
    </dgm:pt>
    <dgm:pt modelId="{76529A38-A727-4047-A1C1-EBBD8D519F82}" type="parTrans" cxnId="{710A3D09-6D5F-4C8B-A76B-A5C14F3B2D5D}">
      <dgm:prSet/>
      <dgm:spPr/>
      <dgm:t>
        <a:bodyPr/>
        <a:lstStyle/>
        <a:p>
          <a:endParaRPr lang="en-US"/>
        </a:p>
      </dgm:t>
    </dgm:pt>
    <dgm:pt modelId="{783A4A09-46E9-4C14-A51E-D53A0A4AF06B}" type="sibTrans" cxnId="{710A3D09-6D5F-4C8B-A76B-A5C14F3B2D5D}">
      <dgm:prSet/>
      <dgm:spPr/>
      <dgm:t>
        <a:bodyPr/>
        <a:lstStyle/>
        <a:p>
          <a:endParaRPr lang="en-US"/>
        </a:p>
      </dgm:t>
    </dgm:pt>
    <dgm:pt modelId="{B7A274A3-65D6-4395-9CFA-740BA8683FDE}">
      <dgm:prSet phldrT="[Text]"/>
      <dgm:spPr/>
      <dgm:t>
        <a:bodyPr/>
        <a:lstStyle/>
        <a:p>
          <a:r>
            <a:rPr lang="en-US" dirty="0" smtClean="0"/>
            <a:t>Salesforce</a:t>
          </a:r>
          <a:endParaRPr lang="en-US" dirty="0"/>
        </a:p>
      </dgm:t>
    </dgm:pt>
    <dgm:pt modelId="{9FDBDEEC-2DA1-480A-B759-37A182A7D96D}" type="parTrans" cxnId="{E857D109-3144-4048-9A66-345916ACF415}">
      <dgm:prSet/>
      <dgm:spPr/>
      <dgm:t>
        <a:bodyPr/>
        <a:lstStyle/>
        <a:p>
          <a:endParaRPr lang="en-US"/>
        </a:p>
      </dgm:t>
    </dgm:pt>
    <dgm:pt modelId="{BCB07ED5-C397-42B4-91F6-4D411B0E794F}" type="sibTrans" cxnId="{E857D109-3144-4048-9A66-345916ACF415}">
      <dgm:prSet/>
      <dgm:spPr/>
      <dgm:t>
        <a:bodyPr/>
        <a:lstStyle/>
        <a:p>
          <a:endParaRPr lang="en-US"/>
        </a:p>
      </dgm:t>
    </dgm:pt>
    <dgm:pt modelId="{01A81DD6-951A-4D70-B597-5C25E353EA97}" type="pres">
      <dgm:prSet presAssocID="{727EC648-55AB-43EF-A1F4-252E630756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B129B-8A82-4976-8E79-D7E76613381E}" type="pres">
      <dgm:prSet presAssocID="{0518D75C-409A-4C81-84D1-BA3C472D2B8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3E7E1-80BC-4FB3-A22B-9AB6A877AB28}" type="pres">
      <dgm:prSet presAssocID="{B7A274A3-65D6-4395-9CFA-740BA8683FD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16A514-7B59-4F11-96C2-D907E7A105D9}" type="presOf" srcId="{727EC648-55AB-43EF-A1F4-252E630756DD}" destId="{01A81DD6-951A-4D70-B597-5C25E353EA97}" srcOrd="0" destOrd="0" presId="urn:microsoft.com/office/officeart/2005/8/layout/arrow1"/>
    <dgm:cxn modelId="{710A3D09-6D5F-4C8B-A76B-A5C14F3B2D5D}" srcId="{727EC648-55AB-43EF-A1F4-252E630756DD}" destId="{0518D75C-409A-4C81-84D1-BA3C472D2B8B}" srcOrd="0" destOrd="0" parTransId="{76529A38-A727-4047-A1C1-EBBD8D519F82}" sibTransId="{783A4A09-46E9-4C14-A51E-D53A0A4AF06B}"/>
    <dgm:cxn modelId="{A6F6F8C0-9980-49BF-A7F9-ED99B2311377}" type="presOf" srcId="{B7A274A3-65D6-4395-9CFA-740BA8683FDE}" destId="{1363E7E1-80BC-4FB3-A22B-9AB6A877AB28}" srcOrd="0" destOrd="0" presId="urn:microsoft.com/office/officeart/2005/8/layout/arrow1"/>
    <dgm:cxn modelId="{474EC2F5-9D9D-4645-AD9E-5F613CE7AF3E}" type="presOf" srcId="{0518D75C-409A-4C81-84D1-BA3C472D2B8B}" destId="{295B129B-8A82-4976-8E79-D7E76613381E}" srcOrd="0" destOrd="0" presId="urn:microsoft.com/office/officeart/2005/8/layout/arrow1"/>
    <dgm:cxn modelId="{E857D109-3144-4048-9A66-345916ACF415}" srcId="{727EC648-55AB-43EF-A1F4-252E630756DD}" destId="{B7A274A3-65D6-4395-9CFA-740BA8683FDE}" srcOrd="1" destOrd="0" parTransId="{9FDBDEEC-2DA1-480A-B759-37A182A7D96D}" sibTransId="{BCB07ED5-C397-42B4-91F6-4D411B0E794F}"/>
    <dgm:cxn modelId="{4FA353D2-309A-4EA5-A478-E442C4E4FEE9}" type="presParOf" srcId="{01A81DD6-951A-4D70-B597-5C25E353EA97}" destId="{295B129B-8A82-4976-8E79-D7E76613381E}" srcOrd="0" destOrd="0" presId="urn:microsoft.com/office/officeart/2005/8/layout/arrow1"/>
    <dgm:cxn modelId="{72C92890-0CB6-4ADE-83EF-507C0F471C68}" type="presParOf" srcId="{01A81DD6-951A-4D70-B597-5C25E353EA97}" destId="{1363E7E1-80BC-4FB3-A22B-9AB6A877AB2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7EC648-55AB-43EF-A1F4-252E630756DD}" type="doc">
      <dgm:prSet loTypeId="urn:microsoft.com/office/officeart/2005/8/layout/arrow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18D75C-409A-4C81-84D1-BA3C472D2B8B}">
      <dgm:prSet phldrT="[Text]"/>
      <dgm:spPr/>
      <dgm:t>
        <a:bodyPr/>
        <a:lstStyle/>
        <a:p>
          <a:r>
            <a:rPr lang="en-US" dirty="0" smtClean="0"/>
            <a:t>Eloqua</a:t>
          </a:r>
          <a:endParaRPr lang="en-US" dirty="0"/>
        </a:p>
      </dgm:t>
    </dgm:pt>
    <dgm:pt modelId="{76529A38-A727-4047-A1C1-EBBD8D519F82}" type="parTrans" cxnId="{710A3D09-6D5F-4C8B-A76B-A5C14F3B2D5D}">
      <dgm:prSet/>
      <dgm:spPr/>
      <dgm:t>
        <a:bodyPr/>
        <a:lstStyle/>
        <a:p>
          <a:endParaRPr lang="en-US"/>
        </a:p>
      </dgm:t>
    </dgm:pt>
    <dgm:pt modelId="{783A4A09-46E9-4C14-A51E-D53A0A4AF06B}" type="sibTrans" cxnId="{710A3D09-6D5F-4C8B-A76B-A5C14F3B2D5D}">
      <dgm:prSet/>
      <dgm:spPr/>
      <dgm:t>
        <a:bodyPr/>
        <a:lstStyle/>
        <a:p>
          <a:endParaRPr lang="en-US"/>
        </a:p>
      </dgm:t>
    </dgm:pt>
    <dgm:pt modelId="{B7A274A3-65D6-4395-9CFA-740BA8683FDE}">
      <dgm:prSet phldrT="[Text]"/>
      <dgm:spPr/>
      <dgm:t>
        <a:bodyPr/>
        <a:lstStyle/>
        <a:p>
          <a:r>
            <a:rPr lang="en-US" dirty="0" smtClean="0"/>
            <a:t>Salesforce</a:t>
          </a:r>
          <a:endParaRPr lang="en-US" dirty="0"/>
        </a:p>
      </dgm:t>
    </dgm:pt>
    <dgm:pt modelId="{9FDBDEEC-2DA1-480A-B759-37A182A7D96D}" type="parTrans" cxnId="{E857D109-3144-4048-9A66-345916ACF415}">
      <dgm:prSet/>
      <dgm:spPr/>
      <dgm:t>
        <a:bodyPr/>
        <a:lstStyle/>
        <a:p>
          <a:endParaRPr lang="en-US"/>
        </a:p>
      </dgm:t>
    </dgm:pt>
    <dgm:pt modelId="{BCB07ED5-C397-42B4-91F6-4D411B0E794F}" type="sibTrans" cxnId="{E857D109-3144-4048-9A66-345916ACF415}">
      <dgm:prSet/>
      <dgm:spPr/>
      <dgm:t>
        <a:bodyPr/>
        <a:lstStyle/>
        <a:p>
          <a:endParaRPr lang="en-US"/>
        </a:p>
      </dgm:t>
    </dgm:pt>
    <dgm:pt modelId="{01A81DD6-951A-4D70-B597-5C25E353EA97}" type="pres">
      <dgm:prSet presAssocID="{727EC648-55AB-43EF-A1F4-252E630756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B129B-8A82-4976-8E79-D7E76613381E}" type="pres">
      <dgm:prSet presAssocID="{0518D75C-409A-4C81-84D1-BA3C472D2B8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3E7E1-80BC-4FB3-A22B-9AB6A877AB28}" type="pres">
      <dgm:prSet presAssocID="{B7A274A3-65D6-4395-9CFA-740BA8683FD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A3D09-6D5F-4C8B-A76B-A5C14F3B2D5D}" srcId="{727EC648-55AB-43EF-A1F4-252E630756DD}" destId="{0518D75C-409A-4C81-84D1-BA3C472D2B8B}" srcOrd="0" destOrd="0" parTransId="{76529A38-A727-4047-A1C1-EBBD8D519F82}" sibTransId="{783A4A09-46E9-4C14-A51E-D53A0A4AF06B}"/>
    <dgm:cxn modelId="{5AFBF1D8-4556-4E2A-A950-D6FE251B6225}" type="presOf" srcId="{0518D75C-409A-4C81-84D1-BA3C472D2B8B}" destId="{295B129B-8A82-4976-8E79-D7E76613381E}" srcOrd="0" destOrd="0" presId="urn:microsoft.com/office/officeart/2005/8/layout/arrow1"/>
    <dgm:cxn modelId="{1B2E7CC2-3DC3-4A25-8BB2-5B7447B780BB}" type="presOf" srcId="{B7A274A3-65D6-4395-9CFA-740BA8683FDE}" destId="{1363E7E1-80BC-4FB3-A22B-9AB6A877AB28}" srcOrd="0" destOrd="0" presId="urn:microsoft.com/office/officeart/2005/8/layout/arrow1"/>
    <dgm:cxn modelId="{E857D109-3144-4048-9A66-345916ACF415}" srcId="{727EC648-55AB-43EF-A1F4-252E630756DD}" destId="{B7A274A3-65D6-4395-9CFA-740BA8683FDE}" srcOrd="1" destOrd="0" parTransId="{9FDBDEEC-2DA1-480A-B759-37A182A7D96D}" sibTransId="{BCB07ED5-C397-42B4-91F6-4D411B0E794F}"/>
    <dgm:cxn modelId="{ED9224BB-790A-44A7-9EB0-645691DF3C1B}" type="presOf" srcId="{727EC648-55AB-43EF-A1F4-252E630756DD}" destId="{01A81DD6-951A-4D70-B597-5C25E353EA97}" srcOrd="0" destOrd="0" presId="urn:microsoft.com/office/officeart/2005/8/layout/arrow1"/>
    <dgm:cxn modelId="{D1F0DFBA-7C93-4716-B7CD-B7320E690031}" type="presParOf" srcId="{01A81DD6-951A-4D70-B597-5C25E353EA97}" destId="{295B129B-8A82-4976-8E79-D7E76613381E}" srcOrd="0" destOrd="0" presId="urn:microsoft.com/office/officeart/2005/8/layout/arrow1"/>
    <dgm:cxn modelId="{ADF565DE-4ED2-4347-B7CA-5F8E9C54C206}" type="presParOf" srcId="{01A81DD6-951A-4D70-B597-5C25E353EA97}" destId="{1363E7E1-80BC-4FB3-A22B-9AB6A877AB2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7EC648-55AB-43EF-A1F4-252E630756DD}" type="doc">
      <dgm:prSet loTypeId="urn:microsoft.com/office/officeart/2005/8/layout/arrow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18D75C-409A-4C81-84D1-BA3C472D2B8B}">
      <dgm:prSet phldrT="[Text]"/>
      <dgm:spPr/>
      <dgm:t>
        <a:bodyPr/>
        <a:lstStyle/>
        <a:p>
          <a:r>
            <a:rPr lang="en-US" dirty="0" smtClean="0"/>
            <a:t>Eloqua</a:t>
          </a:r>
          <a:endParaRPr lang="en-US" dirty="0"/>
        </a:p>
      </dgm:t>
    </dgm:pt>
    <dgm:pt modelId="{76529A38-A727-4047-A1C1-EBBD8D519F82}" type="parTrans" cxnId="{710A3D09-6D5F-4C8B-A76B-A5C14F3B2D5D}">
      <dgm:prSet/>
      <dgm:spPr/>
      <dgm:t>
        <a:bodyPr/>
        <a:lstStyle/>
        <a:p>
          <a:endParaRPr lang="en-US"/>
        </a:p>
      </dgm:t>
    </dgm:pt>
    <dgm:pt modelId="{783A4A09-46E9-4C14-A51E-D53A0A4AF06B}" type="sibTrans" cxnId="{710A3D09-6D5F-4C8B-A76B-A5C14F3B2D5D}">
      <dgm:prSet/>
      <dgm:spPr/>
      <dgm:t>
        <a:bodyPr/>
        <a:lstStyle/>
        <a:p>
          <a:endParaRPr lang="en-US"/>
        </a:p>
      </dgm:t>
    </dgm:pt>
    <dgm:pt modelId="{B7A274A3-65D6-4395-9CFA-740BA8683FDE}">
      <dgm:prSet phldrT="[Text]"/>
      <dgm:spPr/>
      <dgm:t>
        <a:bodyPr/>
        <a:lstStyle/>
        <a:p>
          <a:r>
            <a:rPr lang="en-US" dirty="0" smtClean="0"/>
            <a:t>SAP CRM</a:t>
          </a:r>
          <a:endParaRPr lang="en-US" dirty="0"/>
        </a:p>
      </dgm:t>
    </dgm:pt>
    <dgm:pt modelId="{9FDBDEEC-2DA1-480A-B759-37A182A7D96D}" type="parTrans" cxnId="{E857D109-3144-4048-9A66-345916ACF415}">
      <dgm:prSet/>
      <dgm:spPr/>
      <dgm:t>
        <a:bodyPr/>
        <a:lstStyle/>
        <a:p>
          <a:endParaRPr lang="en-US"/>
        </a:p>
      </dgm:t>
    </dgm:pt>
    <dgm:pt modelId="{BCB07ED5-C397-42B4-91F6-4D411B0E794F}" type="sibTrans" cxnId="{E857D109-3144-4048-9A66-345916ACF415}">
      <dgm:prSet/>
      <dgm:spPr/>
      <dgm:t>
        <a:bodyPr/>
        <a:lstStyle/>
        <a:p>
          <a:endParaRPr lang="en-US"/>
        </a:p>
      </dgm:t>
    </dgm:pt>
    <dgm:pt modelId="{01A81DD6-951A-4D70-B597-5C25E353EA97}" type="pres">
      <dgm:prSet presAssocID="{727EC648-55AB-43EF-A1F4-252E630756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B129B-8A82-4976-8E79-D7E76613381E}" type="pres">
      <dgm:prSet presAssocID="{0518D75C-409A-4C81-84D1-BA3C472D2B8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3E7E1-80BC-4FB3-A22B-9AB6A877AB28}" type="pres">
      <dgm:prSet presAssocID="{B7A274A3-65D6-4395-9CFA-740BA8683FD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A3D09-6D5F-4C8B-A76B-A5C14F3B2D5D}" srcId="{727EC648-55AB-43EF-A1F4-252E630756DD}" destId="{0518D75C-409A-4C81-84D1-BA3C472D2B8B}" srcOrd="0" destOrd="0" parTransId="{76529A38-A727-4047-A1C1-EBBD8D519F82}" sibTransId="{783A4A09-46E9-4C14-A51E-D53A0A4AF06B}"/>
    <dgm:cxn modelId="{49651BDD-C9D7-4708-8A36-E94F1EEFE11D}" type="presOf" srcId="{0518D75C-409A-4C81-84D1-BA3C472D2B8B}" destId="{295B129B-8A82-4976-8E79-D7E76613381E}" srcOrd="0" destOrd="0" presId="urn:microsoft.com/office/officeart/2005/8/layout/arrow1"/>
    <dgm:cxn modelId="{5F1B6239-67EA-4030-8458-8B7D2B34EE1A}" type="presOf" srcId="{727EC648-55AB-43EF-A1F4-252E630756DD}" destId="{01A81DD6-951A-4D70-B597-5C25E353EA97}" srcOrd="0" destOrd="0" presId="urn:microsoft.com/office/officeart/2005/8/layout/arrow1"/>
    <dgm:cxn modelId="{D0FCFF78-0100-482C-AE28-FC081952BF5C}" type="presOf" srcId="{B7A274A3-65D6-4395-9CFA-740BA8683FDE}" destId="{1363E7E1-80BC-4FB3-A22B-9AB6A877AB28}" srcOrd="0" destOrd="0" presId="urn:microsoft.com/office/officeart/2005/8/layout/arrow1"/>
    <dgm:cxn modelId="{E857D109-3144-4048-9A66-345916ACF415}" srcId="{727EC648-55AB-43EF-A1F4-252E630756DD}" destId="{B7A274A3-65D6-4395-9CFA-740BA8683FDE}" srcOrd="1" destOrd="0" parTransId="{9FDBDEEC-2DA1-480A-B759-37A182A7D96D}" sibTransId="{BCB07ED5-C397-42B4-91F6-4D411B0E794F}"/>
    <dgm:cxn modelId="{38727C17-30A4-469D-A5E2-D7038911F455}" type="presParOf" srcId="{01A81DD6-951A-4D70-B597-5C25E353EA97}" destId="{295B129B-8A82-4976-8E79-D7E76613381E}" srcOrd="0" destOrd="0" presId="urn:microsoft.com/office/officeart/2005/8/layout/arrow1"/>
    <dgm:cxn modelId="{15505E39-1A9D-4F49-B126-4B28D6E327CB}" type="presParOf" srcId="{01A81DD6-951A-4D70-B597-5C25E353EA97}" destId="{1363E7E1-80BC-4FB3-A22B-9AB6A877AB28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7EC648-55AB-43EF-A1F4-252E630756DD}" type="doc">
      <dgm:prSet loTypeId="urn:microsoft.com/office/officeart/2005/8/layout/arrow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518D75C-409A-4C81-84D1-BA3C472D2B8B}">
      <dgm:prSet phldrT="[Text]"/>
      <dgm:spPr/>
      <dgm:t>
        <a:bodyPr/>
        <a:lstStyle/>
        <a:p>
          <a:r>
            <a:rPr lang="en-US" dirty="0" smtClean="0"/>
            <a:t>SAP CRM</a:t>
          </a:r>
          <a:endParaRPr lang="en-US" dirty="0"/>
        </a:p>
      </dgm:t>
    </dgm:pt>
    <dgm:pt modelId="{76529A38-A727-4047-A1C1-EBBD8D519F82}" type="parTrans" cxnId="{710A3D09-6D5F-4C8B-A76B-A5C14F3B2D5D}">
      <dgm:prSet/>
      <dgm:spPr/>
      <dgm:t>
        <a:bodyPr/>
        <a:lstStyle/>
        <a:p>
          <a:endParaRPr lang="en-US"/>
        </a:p>
      </dgm:t>
    </dgm:pt>
    <dgm:pt modelId="{783A4A09-46E9-4C14-A51E-D53A0A4AF06B}" type="sibTrans" cxnId="{710A3D09-6D5F-4C8B-A76B-A5C14F3B2D5D}">
      <dgm:prSet/>
      <dgm:spPr/>
      <dgm:t>
        <a:bodyPr/>
        <a:lstStyle/>
        <a:p>
          <a:endParaRPr lang="en-US"/>
        </a:p>
      </dgm:t>
    </dgm:pt>
    <dgm:pt modelId="{01A81DD6-951A-4D70-B597-5C25E353EA97}" type="pres">
      <dgm:prSet presAssocID="{727EC648-55AB-43EF-A1F4-252E630756D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B129B-8A82-4976-8E79-D7E76613381E}" type="pres">
      <dgm:prSet presAssocID="{0518D75C-409A-4C81-84D1-BA3C472D2B8B}" presName="arrow" presStyleLbl="node1" presStyleIdx="0" presStyleCnt="1" custRadScaleRad="22897" custRadScaleInc="478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A3D09-6D5F-4C8B-A76B-A5C14F3B2D5D}" srcId="{727EC648-55AB-43EF-A1F4-252E630756DD}" destId="{0518D75C-409A-4C81-84D1-BA3C472D2B8B}" srcOrd="0" destOrd="0" parTransId="{76529A38-A727-4047-A1C1-EBBD8D519F82}" sibTransId="{783A4A09-46E9-4C14-A51E-D53A0A4AF06B}"/>
    <dgm:cxn modelId="{1EF2DC38-5ADF-4920-87B3-270312095C51}" type="presOf" srcId="{727EC648-55AB-43EF-A1F4-252E630756DD}" destId="{01A81DD6-951A-4D70-B597-5C25E353EA97}" srcOrd="0" destOrd="0" presId="urn:microsoft.com/office/officeart/2005/8/layout/arrow1"/>
    <dgm:cxn modelId="{036C9F74-204D-43C1-A2F3-749D61424CDC}" type="presOf" srcId="{0518D75C-409A-4C81-84D1-BA3C472D2B8B}" destId="{295B129B-8A82-4976-8E79-D7E76613381E}" srcOrd="0" destOrd="0" presId="urn:microsoft.com/office/officeart/2005/8/layout/arrow1"/>
    <dgm:cxn modelId="{410D8009-7EBD-43A6-97C4-C777A750DD6B}" type="presParOf" srcId="{01A81DD6-951A-4D70-B597-5C25E353EA97}" destId="{295B129B-8A82-4976-8E79-D7E76613381E}" srcOrd="0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B129B-8A82-4976-8E79-D7E76613381E}">
      <dsp:nvSpPr>
        <dsp:cNvPr id="0" name=""/>
        <dsp:cNvSpPr/>
      </dsp:nvSpPr>
      <dsp:spPr>
        <a:xfrm rot="16200000">
          <a:off x="89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Eloqua</a:t>
          </a:r>
          <a:endParaRPr lang="en-US" sz="1200" kern="1200" dirty="0"/>
        </a:p>
      </dsp:txBody>
      <dsp:txXfrm rot="5400000">
        <a:off x="178877" y="696865"/>
        <a:ext cx="842853" cy="510820"/>
      </dsp:txXfrm>
    </dsp:sp>
    <dsp:sp modelId="{1363E7E1-80BC-4FB3-A22B-9AB6A877AB28}">
      <dsp:nvSpPr>
        <dsp:cNvPr id="0" name=""/>
        <dsp:cNvSpPr/>
      </dsp:nvSpPr>
      <dsp:spPr>
        <a:xfrm rot="5400000">
          <a:off x="1124238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Salesforce</a:t>
          </a:r>
          <a:endParaRPr lang="en-US" sz="1200" kern="1200" dirty="0"/>
        </a:p>
      </dsp:txBody>
      <dsp:txXfrm rot="-5400000">
        <a:off x="1124239" y="696865"/>
        <a:ext cx="842853" cy="5108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B129B-8A82-4976-8E79-D7E76613381E}">
      <dsp:nvSpPr>
        <dsp:cNvPr id="0" name=""/>
        <dsp:cNvSpPr/>
      </dsp:nvSpPr>
      <dsp:spPr>
        <a:xfrm rot="16200000">
          <a:off x="89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Eloqua</a:t>
          </a:r>
          <a:endParaRPr lang="en-US" sz="1200" kern="1200" dirty="0"/>
        </a:p>
      </dsp:txBody>
      <dsp:txXfrm rot="5400000">
        <a:off x="178877" y="696865"/>
        <a:ext cx="842853" cy="510820"/>
      </dsp:txXfrm>
    </dsp:sp>
    <dsp:sp modelId="{1363E7E1-80BC-4FB3-A22B-9AB6A877AB28}">
      <dsp:nvSpPr>
        <dsp:cNvPr id="0" name=""/>
        <dsp:cNvSpPr/>
      </dsp:nvSpPr>
      <dsp:spPr>
        <a:xfrm rot="5400000">
          <a:off x="1124238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Salesforce</a:t>
          </a:r>
          <a:endParaRPr lang="en-US" sz="1200" kern="1200" dirty="0"/>
        </a:p>
      </dsp:txBody>
      <dsp:txXfrm rot="-5400000">
        <a:off x="1124239" y="696865"/>
        <a:ext cx="842853" cy="5108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B129B-8A82-4976-8E79-D7E76613381E}">
      <dsp:nvSpPr>
        <dsp:cNvPr id="0" name=""/>
        <dsp:cNvSpPr/>
      </dsp:nvSpPr>
      <dsp:spPr>
        <a:xfrm rot="16200000">
          <a:off x="89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Eloqua</a:t>
          </a:r>
          <a:endParaRPr lang="en-US" sz="1300" kern="1200" dirty="0"/>
        </a:p>
      </dsp:txBody>
      <dsp:txXfrm rot="5400000">
        <a:off x="178877" y="696865"/>
        <a:ext cx="842853" cy="510820"/>
      </dsp:txXfrm>
    </dsp:sp>
    <dsp:sp modelId="{1363E7E1-80BC-4FB3-A22B-9AB6A877AB28}">
      <dsp:nvSpPr>
        <dsp:cNvPr id="0" name=""/>
        <dsp:cNvSpPr/>
      </dsp:nvSpPr>
      <dsp:spPr>
        <a:xfrm rot="5400000">
          <a:off x="1124238" y="441455"/>
          <a:ext cx="1021640" cy="102164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SAP CRM</a:t>
          </a:r>
          <a:endParaRPr lang="en-US" sz="1300" kern="1200" dirty="0"/>
        </a:p>
      </dsp:txBody>
      <dsp:txXfrm rot="-5400000">
        <a:off x="1124239" y="696865"/>
        <a:ext cx="842853" cy="5108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5B129B-8A82-4976-8E79-D7E76613381E}">
      <dsp:nvSpPr>
        <dsp:cNvPr id="0" name=""/>
        <dsp:cNvSpPr/>
      </dsp:nvSpPr>
      <dsp:spPr>
        <a:xfrm>
          <a:off x="136425" y="943"/>
          <a:ext cx="1067880" cy="1067880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SAP CRM</a:t>
          </a:r>
          <a:endParaRPr lang="en-US" sz="1300" kern="1200" dirty="0"/>
        </a:p>
      </dsp:txBody>
      <dsp:txXfrm>
        <a:off x="403395" y="187822"/>
        <a:ext cx="533940" cy="8810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39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50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8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6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7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1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6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88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91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2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ED9FA-4190-4568-8584-E29729D72A8C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0428E-662E-4BC1-86FD-D91607DA8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13" Type="http://schemas.openxmlformats.org/officeDocument/2006/relationships/chart" Target="../charts/chart13.xml"/><Relationship Id="rId18" Type="http://schemas.openxmlformats.org/officeDocument/2006/relationships/chart" Target="../charts/chart18.xml"/><Relationship Id="rId26" Type="http://schemas.openxmlformats.org/officeDocument/2006/relationships/chart" Target="../charts/chart26.xml"/><Relationship Id="rId3" Type="http://schemas.openxmlformats.org/officeDocument/2006/relationships/chart" Target="../charts/chart3.xml"/><Relationship Id="rId21" Type="http://schemas.openxmlformats.org/officeDocument/2006/relationships/chart" Target="../charts/chart21.xml"/><Relationship Id="rId7" Type="http://schemas.openxmlformats.org/officeDocument/2006/relationships/chart" Target="../charts/chart7.xml"/><Relationship Id="rId12" Type="http://schemas.openxmlformats.org/officeDocument/2006/relationships/chart" Target="../charts/chart12.xml"/><Relationship Id="rId17" Type="http://schemas.openxmlformats.org/officeDocument/2006/relationships/chart" Target="../charts/chart17.xml"/><Relationship Id="rId25" Type="http://schemas.openxmlformats.org/officeDocument/2006/relationships/chart" Target="../charts/chart25.xml"/><Relationship Id="rId2" Type="http://schemas.openxmlformats.org/officeDocument/2006/relationships/image" Target="../media/image2.png"/><Relationship Id="rId16" Type="http://schemas.openxmlformats.org/officeDocument/2006/relationships/chart" Target="../charts/chart16.xml"/><Relationship Id="rId20" Type="http://schemas.openxmlformats.org/officeDocument/2006/relationships/chart" Target="../charts/chart2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6.xml"/><Relationship Id="rId11" Type="http://schemas.openxmlformats.org/officeDocument/2006/relationships/chart" Target="../charts/chart11.xml"/><Relationship Id="rId24" Type="http://schemas.openxmlformats.org/officeDocument/2006/relationships/chart" Target="../charts/chart24.xml"/><Relationship Id="rId5" Type="http://schemas.openxmlformats.org/officeDocument/2006/relationships/chart" Target="../charts/chart5.xml"/><Relationship Id="rId15" Type="http://schemas.openxmlformats.org/officeDocument/2006/relationships/chart" Target="../charts/chart15.xml"/><Relationship Id="rId23" Type="http://schemas.openxmlformats.org/officeDocument/2006/relationships/chart" Target="../charts/chart23.xml"/><Relationship Id="rId10" Type="http://schemas.openxmlformats.org/officeDocument/2006/relationships/chart" Target="../charts/chart10.xml"/><Relationship Id="rId19" Type="http://schemas.openxmlformats.org/officeDocument/2006/relationships/chart" Target="../charts/chart19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Relationship Id="rId14" Type="http://schemas.openxmlformats.org/officeDocument/2006/relationships/chart" Target="../charts/chart14.xml"/><Relationship Id="rId22" Type="http://schemas.openxmlformats.org/officeDocument/2006/relationships/chart" Target="../charts/chart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2.xml"/><Relationship Id="rId13" Type="http://schemas.openxmlformats.org/officeDocument/2006/relationships/chart" Target="../charts/chart37.xml"/><Relationship Id="rId18" Type="http://schemas.openxmlformats.org/officeDocument/2006/relationships/chart" Target="../charts/chart42.xml"/><Relationship Id="rId26" Type="http://schemas.openxmlformats.org/officeDocument/2006/relationships/chart" Target="../charts/chart50.xml"/><Relationship Id="rId3" Type="http://schemas.openxmlformats.org/officeDocument/2006/relationships/chart" Target="../charts/chart27.xml"/><Relationship Id="rId21" Type="http://schemas.openxmlformats.org/officeDocument/2006/relationships/chart" Target="../charts/chart45.xml"/><Relationship Id="rId7" Type="http://schemas.openxmlformats.org/officeDocument/2006/relationships/chart" Target="../charts/chart31.xml"/><Relationship Id="rId12" Type="http://schemas.openxmlformats.org/officeDocument/2006/relationships/chart" Target="../charts/chart36.xml"/><Relationship Id="rId17" Type="http://schemas.openxmlformats.org/officeDocument/2006/relationships/chart" Target="../charts/chart41.xml"/><Relationship Id="rId25" Type="http://schemas.openxmlformats.org/officeDocument/2006/relationships/chart" Target="../charts/chart49.xml"/><Relationship Id="rId2" Type="http://schemas.openxmlformats.org/officeDocument/2006/relationships/image" Target="../media/image2.png"/><Relationship Id="rId16" Type="http://schemas.openxmlformats.org/officeDocument/2006/relationships/chart" Target="../charts/chart40.xml"/><Relationship Id="rId20" Type="http://schemas.openxmlformats.org/officeDocument/2006/relationships/chart" Target="../charts/chart4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0.xml"/><Relationship Id="rId11" Type="http://schemas.openxmlformats.org/officeDocument/2006/relationships/chart" Target="../charts/chart35.xml"/><Relationship Id="rId24" Type="http://schemas.openxmlformats.org/officeDocument/2006/relationships/chart" Target="../charts/chart48.xml"/><Relationship Id="rId5" Type="http://schemas.openxmlformats.org/officeDocument/2006/relationships/chart" Target="../charts/chart29.xml"/><Relationship Id="rId15" Type="http://schemas.openxmlformats.org/officeDocument/2006/relationships/chart" Target="../charts/chart39.xml"/><Relationship Id="rId23" Type="http://schemas.openxmlformats.org/officeDocument/2006/relationships/chart" Target="../charts/chart47.xml"/><Relationship Id="rId10" Type="http://schemas.openxmlformats.org/officeDocument/2006/relationships/chart" Target="../charts/chart34.xml"/><Relationship Id="rId19" Type="http://schemas.openxmlformats.org/officeDocument/2006/relationships/chart" Target="../charts/chart43.xml"/><Relationship Id="rId4" Type="http://schemas.openxmlformats.org/officeDocument/2006/relationships/chart" Target="../charts/chart28.xml"/><Relationship Id="rId9" Type="http://schemas.openxmlformats.org/officeDocument/2006/relationships/chart" Target="../charts/chart33.xml"/><Relationship Id="rId14" Type="http://schemas.openxmlformats.org/officeDocument/2006/relationships/chart" Target="../charts/chart38.xml"/><Relationship Id="rId22" Type="http://schemas.openxmlformats.org/officeDocument/2006/relationships/chart" Target="../charts/char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chart" Target="../charts/chart52.xml"/><Relationship Id="rId18" Type="http://schemas.microsoft.com/office/2007/relationships/diagramDrawing" Target="../diagrams/drawing3.xml"/><Relationship Id="rId3" Type="http://schemas.openxmlformats.org/officeDocument/2006/relationships/diagramLayout" Target="../diagrams/layout1.xml"/><Relationship Id="rId21" Type="http://schemas.openxmlformats.org/officeDocument/2006/relationships/diagramLayout" Target="../diagrams/layout4.xml"/><Relationship Id="rId7" Type="http://schemas.openxmlformats.org/officeDocument/2006/relationships/chart" Target="../charts/chart51.xml"/><Relationship Id="rId12" Type="http://schemas.microsoft.com/office/2007/relationships/diagramDrawing" Target="../diagrams/drawing2.xml"/><Relationship Id="rId17" Type="http://schemas.openxmlformats.org/officeDocument/2006/relationships/diagramColors" Target="../diagrams/colors3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3.xml"/><Relationship Id="rId20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24" Type="http://schemas.microsoft.com/office/2007/relationships/diagramDrawing" Target="../diagrams/drawing4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3.xml"/><Relationship Id="rId23" Type="http://schemas.openxmlformats.org/officeDocument/2006/relationships/diagramColors" Target="../diagrams/colors4.xml"/><Relationship Id="rId10" Type="http://schemas.openxmlformats.org/officeDocument/2006/relationships/diagramQuickStyle" Target="../diagrams/quickStyle2.xml"/><Relationship Id="rId19" Type="http://schemas.openxmlformats.org/officeDocument/2006/relationships/chart" Target="../charts/chart53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diagramData" Target="../diagrams/data3.xml"/><Relationship Id="rId22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688385" y="2654059"/>
            <a:ext cx="86467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Master Data Quality Analysis </a:t>
            </a:r>
          </a:p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Dashboard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146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160421" y="174458"/>
            <a:ext cx="1020679" cy="409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Summary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421" y="537812"/>
            <a:ext cx="11702716" cy="60639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01680" y="203033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Completeness</a:t>
            </a:r>
            <a:endParaRPr lang="en-US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3807" y="206511"/>
            <a:ext cx="726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Accuracy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6346" y="203032"/>
            <a:ext cx="9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Consistency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2845241969"/>
              </p:ext>
            </p:extLst>
          </p:nvPr>
        </p:nvGraphicFramePr>
        <p:xfrm>
          <a:off x="3762089" y="1325128"/>
          <a:ext cx="3915971" cy="5132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571741" y="944971"/>
            <a:ext cx="2749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Cross System Inconsistencies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7452" y="925320"/>
            <a:ext cx="33786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Eloqua Data Quality Change Analysis</a:t>
            </a:r>
          </a:p>
        </p:txBody>
      </p:sp>
      <p:graphicFrame>
        <p:nvGraphicFramePr>
          <p:cNvPr id="62" name="Chart 61"/>
          <p:cNvGraphicFramePr/>
          <p:nvPr>
            <p:extLst>
              <p:ext uri="{D42A27DB-BD31-4B8C-83A1-F6EECF244321}">
                <p14:modId xmlns:p14="http://schemas.microsoft.com/office/powerpoint/2010/main" val="1175048371"/>
              </p:ext>
            </p:extLst>
          </p:nvPr>
        </p:nvGraphicFramePr>
        <p:xfrm>
          <a:off x="7884646" y="1432560"/>
          <a:ext cx="3771905" cy="4765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4748133" y="944971"/>
            <a:ext cx="1932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Current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Quality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3614446" y="824007"/>
            <a:ext cx="0" cy="577431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569119" y="6179065"/>
            <a:ext cx="2544554" cy="286203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Definitions &amp; Assumptions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421" y="556845"/>
            <a:ext cx="11702716" cy="283930"/>
            <a:chOff x="160421" y="556845"/>
            <a:chExt cx="11702716" cy="283930"/>
          </a:xfrm>
        </p:grpSpPr>
        <p:sp>
          <p:nvSpPr>
            <p:cNvPr id="17" name="Rectangle 16"/>
            <p:cNvSpPr/>
            <p:nvPr/>
          </p:nvSpPr>
          <p:spPr>
            <a:xfrm>
              <a:off x="160421" y="556845"/>
              <a:ext cx="11702716" cy="27064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188090" y="563976"/>
              <a:ext cx="931025" cy="261610"/>
              <a:chOff x="2477202" y="686377"/>
              <a:chExt cx="931025" cy="261610"/>
            </a:xfrm>
          </p:grpSpPr>
          <p:sp>
            <p:nvSpPr>
              <p:cNvPr id="45" name="Flowchart: Connector 44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598390" y="686377"/>
                <a:ext cx="8098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All Regions</a:t>
                </a:r>
                <a:endParaRPr lang="en-US" sz="1100" dirty="0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139225" y="579165"/>
              <a:ext cx="607313" cy="261610"/>
              <a:chOff x="8139225" y="579165"/>
              <a:chExt cx="607313" cy="261610"/>
            </a:xfrm>
          </p:grpSpPr>
          <p:sp>
            <p:nvSpPr>
              <p:cNvPr id="47" name="Flowchart: Connector 46"/>
              <p:cNvSpPr/>
              <p:nvPr/>
            </p:nvSpPr>
            <p:spPr>
              <a:xfrm>
                <a:off x="8139225" y="68560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8222035" y="579165"/>
                <a:ext cx="52450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EMEA</a:t>
                </a:r>
                <a:endParaRPr lang="en-US" sz="1100" dirty="0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9597472" y="571944"/>
              <a:ext cx="584952" cy="261610"/>
              <a:chOff x="7535559" y="694345"/>
              <a:chExt cx="584952" cy="261610"/>
            </a:xfrm>
          </p:grpSpPr>
          <p:sp>
            <p:nvSpPr>
              <p:cNvPr id="48" name="Flowchart: Connector 47"/>
              <p:cNvSpPr/>
              <p:nvPr/>
            </p:nvSpPr>
            <p:spPr>
              <a:xfrm>
                <a:off x="7535559" y="816049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624862" y="694345"/>
                <a:ext cx="4956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APAC</a:t>
                </a:r>
                <a:endParaRPr lang="en-US" sz="1100" dirty="0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39041" y="562397"/>
              <a:ext cx="1189109" cy="261610"/>
              <a:chOff x="2477202" y="686377"/>
              <a:chExt cx="1189109" cy="261610"/>
            </a:xfrm>
          </p:grpSpPr>
          <p:sp>
            <p:nvSpPr>
              <p:cNvPr id="44" name="Flowchart: Connector 43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598390" y="686377"/>
                <a:ext cx="10679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Contact Master</a:t>
                </a:r>
                <a:endParaRPr lang="en-US" sz="1100" dirty="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117537" y="569114"/>
              <a:ext cx="1214757" cy="261610"/>
              <a:chOff x="2477202" y="686377"/>
              <a:chExt cx="1214757" cy="261610"/>
            </a:xfrm>
          </p:grpSpPr>
          <p:sp>
            <p:nvSpPr>
              <p:cNvPr id="55" name="Flowchart: Connector 54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598390" y="686377"/>
                <a:ext cx="10935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Account Master</a:t>
                </a:r>
                <a:endParaRPr lang="en-US" sz="1100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689883" y="579165"/>
              <a:ext cx="746855" cy="261610"/>
              <a:chOff x="6689883" y="579165"/>
              <a:chExt cx="746855" cy="261610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6779186" y="579165"/>
                <a:ext cx="6575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America</a:t>
                </a:r>
                <a:endParaRPr lang="en-US" sz="1100" dirty="0"/>
              </a:p>
            </p:txBody>
          </p:sp>
          <p:sp>
            <p:nvSpPr>
              <p:cNvPr id="60" name="Flowchart: Connector 59"/>
              <p:cNvSpPr/>
              <p:nvPr/>
            </p:nvSpPr>
            <p:spPr>
              <a:xfrm>
                <a:off x="6689883" y="662088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8" name="TextBox 67"/>
          <p:cNvSpPr txBox="1"/>
          <p:nvPr/>
        </p:nvSpPr>
        <p:spPr>
          <a:xfrm>
            <a:off x="1078322" y="1432560"/>
            <a:ext cx="15584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Eloqua Vs Sales Force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144847" y="3015886"/>
            <a:ext cx="14253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Eloqua Vs </a:t>
            </a:r>
            <a:r>
              <a:rPr lang="en-US" sz="1050" dirty="0" smtClean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SAP CRM</a:t>
            </a:r>
            <a:endParaRPr lang="en-US" sz="1050" dirty="0">
              <a:solidFill>
                <a:schemeClr val="accent2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2769" y="1616102"/>
            <a:ext cx="15122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1530</a:t>
            </a:r>
            <a:endParaRPr lang="en-US" sz="60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Records Identified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94988" y="1758262"/>
            <a:ext cx="1285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Having inconsistent master data between Eloqua and Sales Force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508121" y="3188408"/>
            <a:ext cx="151221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2000</a:t>
            </a:r>
          </a:p>
          <a:p>
            <a:pPr algn="ctr"/>
            <a:r>
              <a:rPr lang="en-US" sz="1050" b="1" dirty="0" smtClean="0">
                <a:solidFill>
                  <a:srgbClr val="C00000"/>
                </a:solidFill>
              </a:rPr>
              <a:t>Records Identified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020340" y="3311518"/>
            <a:ext cx="1285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Having inconsistent master data between Eloqua and CRM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754870" y="4573229"/>
            <a:ext cx="23663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Eloqua </a:t>
            </a:r>
            <a:r>
              <a:rPr lang="en-US" sz="1050" dirty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Vs </a:t>
            </a:r>
            <a:r>
              <a:rPr lang="en-US" sz="1050" dirty="0" smtClean="0">
                <a:solidFill>
                  <a:schemeClr val="accent2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Sales Force Vs SAP CRM</a:t>
            </a:r>
            <a:endParaRPr lang="en-US" sz="1050" dirty="0">
              <a:solidFill>
                <a:schemeClr val="accent2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88387" y="4745751"/>
            <a:ext cx="1512219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</a:rPr>
              <a:t>1900</a:t>
            </a:r>
          </a:p>
          <a:p>
            <a:pPr algn="ctr"/>
            <a:r>
              <a:rPr lang="en-US" sz="1050" b="1" dirty="0" smtClean="0">
                <a:solidFill>
                  <a:srgbClr val="C00000"/>
                </a:solidFill>
              </a:rPr>
              <a:t>Records Identified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000606" y="4868861"/>
            <a:ext cx="1285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Having inconsistent master data between all 3 systems</a:t>
            </a:r>
            <a:endParaRPr lang="en-US" sz="1200" dirty="0"/>
          </a:p>
        </p:txBody>
      </p:sp>
      <p:sp>
        <p:nvSpPr>
          <p:cNvPr id="73" name="Rounded Rectangle 72"/>
          <p:cNvSpPr/>
          <p:nvPr/>
        </p:nvSpPr>
        <p:spPr>
          <a:xfrm>
            <a:off x="333493" y="901944"/>
            <a:ext cx="3098178" cy="514920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 smtClean="0"/>
              <a:t>Definitions &amp; Assumptions</a:t>
            </a:r>
          </a:p>
          <a:p>
            <a:pPr algn="ctr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4"/>
                </a:solidFill>
              </a:rPr>
              <a:t>With Blank Values </a:t>
            </a:r>
            <a:r>
              <a:rPr lang="en-US" sz="1400" dirty="0"/>
              <a:t>are </a:t>
            </a:r>
            <a:r>
              <a:rPr lang="en-US" sz="1400" dirty="0" smtClean="0"/>
              <a:t>records </a:t>
            </a:r>
            <a:r>
              <a:rPr lang="en-US" sz="1400" dirty="0"/>
              <a:t>with at-least 1 field empty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4"/>
                </a:solidFill>
              </a:rPr>
              <a:t>Inaccurate Records </a:t>
            </a:r>
            <a:r>
              <a:rPr lang="en-US" sz="1400" dirty="0"/>
              <a:t>are </a:t>
            </a:r>
            <a:r>
              <a:rPr lang="en-US" sz="1400" dirty="0" smtClean="0"/>
              <a:t>records with junk data maintained </a:t>
            </a:r>
            <a:r>
              <a:rPr lang="en-US" sz="1400" dirty="0"/>
              <a:t>in </a:t>
            </a:r>
            <a:r>
              <a:rPr lang="en-US" sz="1400" dirty="0" smtClean="0"/>
              <a:t>at-least 1 field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4"/>
                </a:solidFill>
              </a:rPr>
              <a:t>Accurate Records</a:t>
            </a:r>
            <a:r>
              <a:rPr lang="en-US" sz="1400" dirty="0">
                <a:solidFill>
                  <a:schemeClr val="accent4"/>
                </a:solidFill>
              </a:rPr>
              <a:t> </a:t>
            </a:r>
            <a:r>
              <a:rPr lang="en-US" sz="1400" dirty="0"/>
              <a:t>are </a:t>
            </a:r>
            <a:r>
              <a:rPr lang="en-US" sz="1400" dirty="0" smtClean="0"/>
              <a:t>records that </a:t>
            </a:r>
            <a:r>
              <a:rPr lang="en-US" sz="1400" dirty="0"/>
              <a:t>have valid data maintained in all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Contact Master analysis is based on fields: </a:t>
            </a:r>
            <a:r>
              <a:rPr lang="en-US" sz="1400" dirty="0" smtClean="0">
                <a:solidFill>
                  <a:schemeClr val="accent4"/>
                </a:solidFill>
              </a:rPr>
              <a:t>Email ID, First Name, Last Name, Company, Designation, Business Phone Number, City,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Account Master analysis </a:t>
            </a:r>
            <a:r>
              <a:rPr lang="en-US" sz="1400" dirty="0"/>
              <a:t>is based </a:t>
            </a:r>
            <a:r>
              <a:rPr lang="en-US" sz="1400" dirty="0" smtClean="0"/>
              <a:t>on fields: </a:t>
            </a:r>
            <a:r>
              <a:rPr lang="en-US" sz="1400" dirty="0" smtClean="0">
                <a:solidFill>
                  <a:schemeClr val="accent4"/>
                </a:solidFill>
              </a:rPr>
              <a:t>List of fields	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312" y="174723"/>
            <a:ext cx="6600825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15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1274846" y="174458"/>
            <a:ext cx="1382629" cy="409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Completeness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421" y="545432"/>
            <a:ext cx="11702716" cy="60639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684" y="204429"/>
            <a:ext cx="759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Summary</a:t>
            </a:r>
            <a:endParaRPr lang="en-US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3807" y="206511"/>
            <a:ext cx="726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Accuracy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6346" y="203032"/>
            <a:ext cx="9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Consistency</a:t>
            </a:r>
            <a:endParaRPr lang="en-US" sz="1200" b="1" dirty="0"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129" y="62820"/>
            <a:ext cx="3638550" cy="409575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8642622" y="1093219"/>
            <a:ext cx="1194714" cy="53293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0" name="TextBox 89"/>
          <p:cNvSpPr txBox="1"/>
          <p:nvPr/>
        </p:nvSpPr>
        <p:spPr>
          <a:xfrm>
            <a:off x="7463264" y="1166154"/>
            <a:ext cx="607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Eloqua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8831111" y="1185572"/>
            <a:ext cx="881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Sales Force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206299" y="1169983"/>
            <a:ext cx="754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SAP CRM</a:t>
            </a:r>
            <a:endParaRPr lang="en-US" sz="1100" dirty="0"/>
          </a:p>
        </p:txBody>
      </p:sp>
      <p:sp>
        <p:nvSpPr>
          <p:cNvPr id="93" name="TextBox 92"/>
          <p:cNvSpPr txBox="1"/>
          <p:nvPr/>
        </p:nvSpPr>
        <p:spPr>
          <a:xfrm>
            <a:off x="6178747" y="2105839"/>
            <a:ext cx="934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Designation</a:t>
            </a:r>
            <a:endParaRPr lang="en-US" sz="1100" dirty="0"/>
          </a:p>
        </p:txBody>
      </p:sp>
      <p:sp>
        <p:nvSpPr>
          <p:cNvPr id="94" name="TextBox 93"/>
          <p:cNvSpPr txBox="1"/>
          <p:nvPr/>
        </p:nvSpPr>
        <p:spPr>
          <a:xfrm>
            <a:off x="6178747" y="3352645"/>
            <a:ext cx="117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Business Phone</a:t>
            </a:r>
            <a:endParaRPr lang="en-US" sz="1100" dirty="0"/>
          </a:p>
        </p:txBody>
      </p:sp>
      <p:sp>
        <p:nvSpPr>
          <p:cNvPr id="95" name="TextBox 94"/>
          <p:cNvSpPr txBox="1"/>
          <p:nvPr/>
        </p:nvSpPr>
        <p:spPr>
          <a:xfrm>
            <a:off x="6178747" y="4538993"/>
            <a:ext cx="9545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Department</a:t>
            </a:r>
            <a:endParaRPr lang="en-US" sz="1100" dirty="0"/>
          </a:p>
        </p:txBody>
      </p:sp>
      <p:sp>
        <p:nvSpPr>
          <p:cNvPr id="96" name="TextBox 95"/>
          <p:cNvSpPr txBox="1"/>
          <p:nvPr/>
        </p:nvSpPr>
        <p:spPr>
          <a:xfrm>
            <a:off x="6260768" y="5726396"/>
            <a:ext cx="412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City</a:t>
            </a:r>
            <a:endParaRPr lang="en-US" sz="1100" dirty="0"/>
          </a:p>
        </p:txBody>
      </p:sp>
      <p:graphicFrame>
        <p:nvGraphicFramePr>
          <p:cNvPr id="97" name="Chart 96"/>
          <p:cNvGraphicFramePr/>
          <p:nvPr>
            <p:extLst>
              <p:ext uri="{D42A27DB-BD31-4B8C-83A1-F6EECF244321}">
                <p14:modId xmlns:p14="http://schemas.microsoft.com/office/powerpoint/2010/main" val="2727581659"/>
              </p:ext>
            </p:extLst>
          </p:nvPr>
        </p:nvGraphicFramePr>
        <p:xfrm>
          <a:off x="6699317" y="153720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8" name="Chart 97"/>
          <p:cNvGraphicFramePr/>
          <p:nvPr>
            <p:extLst>
              <p:ext uri="{D42A27DB-BD31-4B8C-83A1-F6EECF244321}">
                <p14:modId xmlns:p14="http://schemas.microsoft.com/office/powerpoint/2010/main" val="3571992728"/>
              </p:ext>
            </p:extLst>
          </p:nvPr>
        </p:nvGraphicFramePr>
        <p:xfrm>
          <a:off x="8069234" y="15118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9" name="Chart 98"/>
          <p:cNvGraphicFramePr/>
          <p:nvPr>
            <p:extLst>
              <p:ext uri="{D42A27DB-BD31-4B8C-83A1-F6EECF244321}">
                <p14:modId xmlns:p14="http://schemas.microsoft.com/office/powerpoint/2010/main" val="4144383367"/>
              </p:ext>
            </p:extLst>
          </p:nvPr>
        </p:nvGraphicFramePr>
        <p:xfrm>
          <a:off x="6699317" y="276612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0" name="Chart 99"/>
          <p:cNvGraphicFramePr/>
          <p:nvPr>
            <p:extLst>
              <p:ext uri="{D42A27DB-BD31-4B8C-83A1-F6EECF244321}">
                <p14:modId xmlns:p14="http://schemas.microsoft.com/office/powerpoint/2010/main" val="146691879"/>
              </p:ext>
            </p:extLst>
          </p:nvPr>
        </p:nvGraphicFramePr>
        <p:xfrm>
          <a:off x="8093108" y="276612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1" name="Chart 100"/>
          <p:cNvGraphicFramePr/>
          <p:nvPr>
            <p:extLst>
              <p:ext uri="{D42A27DB-BD31-4B8C-83A1-F6EECF244321}">
                <p14:modId xmlns:p14="http://schemas.microsoft.com/office/powerpoint/2010/main" val="2844308797"/>
              </p:ext>
            </p:extLst>
          </p:nvPr>
        </p:nvGraphicFramePr>
        <p:xfrm>
          <a:off x="6699317" y="39649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2" name="Chart 101"/>
          <p:cNvGraphicFramePr/>
          <p:nvPr>
            <p:extLst>
              <p:ext uri="{D42A27DB-BD31-4B8C-83A1-F6EECF244321}">
                <p14:modId xmlns:p14="http://schemas.microsoft.com/office/powerpoint/2010/main" val="225494102"/>
              </p:ext>
            </p:extLst>
          </p:nvPr>
        </p:nvGraphicFramePr>
        <p:xfrm>
          <a:off x="8093108" y="39649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3" name="Chart 102"/>
          <p:cNvGraphicFramePr/>
          <p:nvPr>
            <p:extLst>
              <p:ext uri="{D42A27DB-BD31-4B8C-83A1-F6EECF244321}">
                <p14:modId xmlns:p14="http://schemas.microsoft.com/office/powerpoint/2010/main" val="4245252879"/>
              </p:ext>
            </p:extLst>
          </p:nvPr>
        </p:nvGraphicFramePr>
        <p:xfrm>
          <a:off x="6699317" y="5139740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04" name="Chart 103"/>
          <p:cNvGraphicFramePr/>
          <p:nvPr>
            <p:extLst>
              <p:ext uri="{D42A27DB-BD31-4B8C-83A1-F6EECF244321}">
                <p14:modId xmlns:p14="http://schemas.microsoft.com/office/powerpoint/2010/main" val="3393445788"/>
              </p:ext>
            </p:extLst>
          </p:nvPr>
        </p:nvGraphicFramePr>
        <p:xfrm>
          <a:off x="8069234" y="5121540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05" name="Chart 104"/>
          <p:cNvGraphicFramePr/>
          <p:nvPr>
            <p:extLst>
              <p:ext uri="{D42A27DB-BD31-4B8C-83A1-F6EECF244321}">
                <p14:modId xmlns:p14="http://schemas.microsoft.com/office/powerpoint/2010/main" val="1649497566"/>
              </p:ext>
            </p:extLst>
          </p:nvPr>
        </p:nvGraphicFramePr>
        <p:xfrm>
          <a:off x="9439150" y="1524547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06" name="Chart 105"/>
          <p:cNvGraphicFramePr/>
          <p:nvPr>
            <p:extLst>
              <p:ext uri="{D42A27DB-BD31-4B8C-83A1-F6EECF244321}">
                <p14:modId xmlns:p14="http://schemas.microsoft.com/office/powerpoint/2010/main" val="1808042164"/>
              </p:ext>
            </p:extLst>
          </p:nvPr>
        </p:nvGraphicFramePr>
        <p:xfrm>
          <a:off x="9439150" y="275347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07" name="Chart 106"/>
          <p:cNvGraphicFramePr/>
          <p:nvPr>
            <p:extLst>
              <p:ext uri="{D42A27DB-BD31-4B8C-83A1-F6EECF244321}">
                <p14:modId xmlns:p14="http://schemas.microsoft.com/office/powerpoint/2010/main" val="4141556181"/>
              </p:ext>
            </p:extLst>
          </p:nvPr>
        </p:nvGraphicFramePr>
        <p:xfrm>
          <a:off x="9439150" y="3952337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08" name="Chart 107"/>
          <p:cNvGraphicFramePr/>
          <p:nvPr>
            <p:extLst>
              <p:ext uri="{D42A27DB-BD31-4B8C-83A1-F6EECF244321}">
                <p14:modId xmlns:p14="http://schemas.microsoft.com/office/powerpoint/2010/main" val="3380257067"/>
              </p:ext>
            </p:extLst>
          </p:nvPr>
        </p:nvGraphicFramePr>
        <p:xfrm>
          <a:off x="9439150" y="5127085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83" name="Rectangle 82"/>
          <p:cNvSpPr/>
          <p:nvPr/>
        </p:nvSpPr>
        <p:spPr>
          <a:xfrm>
            <a:off x="2919915" y="1097835"/>
            <a:ext cx="1194714" cy="53293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4" name="TextBox 83"/>
          <p:cNvSpPr txBox="1"/>
          <p:nvPr/>
        </p:nvSpPr>
        <p:spPr>
          <a:xfrm>
            <a:off x="1740557" y="1170770"/>
            <a:ext cx="607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Eloqua</a:t>
            </a:r>
            <a:endParaRPr lang="en-US" sz="1100" dirty="0"/>
          </a:p>
        </p:txBody>
      </p:sp>
      <p:sp>
        <p:nvSpPr>
          <p:cNvPr id="85" name="TextBox 84"/>
          <p:cNvSpPr txBox="1"/>
          <p:nvPr/>
        </p:nvSpPr>
        <p:spPr>
          <a:xfrm>
            <a:off x="3108404" y="1190188"/>
            <a:ext cx="881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Sales Force</a:t>
            </a:r>
            <a:endParaRPr lang="en-US" sz="1100" dirty="0"/>
          </a:p>
        </p:txBody>
      </p:sp>
      <p:sp>
        <p:nvSpPr>
          <p:cNvPr id="86" name="TextBox 85"/>
          <p:cNvSpPr txBox="1"/>
          <p:nvPr/>
        </p:nvSpPr>
        <p:spPr>
          <a:xfrm>
            <a:off x="4483592" y="1174599"/>
            <a:ext cx="754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SAP CRM</a:t>
            </a:r>
            <a:endParaRPr lang="en-US" sz="1100" dirty="0"/>
          </a:p>
        </p:txBody>
      </p:sp>
      <p:sp>
        <p:nvSpPr>
          <p:cNvPr id="87" name="TextBox 86"/>
          <p:cNvSpPr txBox="1"/>
          <p:nvPr/>
        </p:nvSpPr>
        <p:spPr>
          <a:xfrm>
            <a:off x="485400" y="2116120"/>
            <a:ext cx="934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First Name</a:t>
            </a:r>
            <a:endParaRPr lang="en-US" sz="1100" dirty="0"/>
          </a:p>
        </p:txBody>
      </p:sp>
      <p:sp>
        <p:nvSpPr>
          <p:cNvPr id="88" name="TextBox 87"/>
          <p:cNvSpPr txBox="1"/>
          <p:nvPr/>
        </p:nvSpPr>
        <p:spPr>
          <a:xfrm>
            <a:off x="488749" y="3150911"/>
            <a:ext cx="117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Last Name</a:t>
            </a:r>
            <a:endParaRPr lang="en-US" sz="1100" dirty="0"/>
          </a:p>
        </p:txBody>
      </p:sp>
      <p:sp>
        <p:nvSpPr>
          <p:cNvPr id="117" name="TextBox 116"/>
          <p:cNvSpPr txBox="1"/>
          <p:nvPr/>
        </p:nvSpPr>
        <p:spPr>
          <a:xfrm>
            <a:off x="488749" y="4430159"/>
            <a:ext cx="9545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Country</a:t>
            </a:r>
            <a:endParaRPr lang="en-US" sz="11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94197" y="5718357"/>
            <a:ext cx="5282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Title</a:t>
            </a:r>
            <a:endParaRPr lang="en-US" sz="1100" dirty="0"/>
          </a:p>
        </p:txBody>
      </p:sp>
      <p:graphicFrame>
        <p:nvGraphicFramePr>
          <p:cNvPr id="119" name="Chart 118"/>
          <p:cNvGraphicFramePr/>
          <p:nvPr>
            <p:extLst>
              <p:ext uri="{D42A27DB-BD31-4B8C-83A1-F6EECF244321}">
                <p14:modId xmlns:p14="http://schemas.microsoft.com/office/powerpoint/2010/main" val="2817381291"/>
              </p:ext>
            </p:extLst>
          </p:nvPr>
        </p:nvGraphicFramePr>
        <p:xfrm>
          <a:off x="976610" y="154181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20" name="Chart 119"/>
          <p:cNvGraphicFramePr/>
          <p:nvPr>
            <p:extLst>
              <p:ext uri="{D42A27DB-BD31-4B8C-83A1-F6EECF244321}">
                <p14:modId xmlns:p14="http://schemas.microsoft.com/office/powerpoint/2010/main" val="3945505096"/>
              </p:ext>
            </p:extLst>
          </p:nvPr>
        </p:nvGraphicFramePr>
        <p:xfrm>
          <a:off x="2346527" y="15165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21" name="Chart 120"/>
          <p:cNvGraphicFramePr/>
          <p:nvPr>
            <p:extLst>
              <p:ext uri="{D42A27DB-BD31-4B8C-83A1-F6EECF244321}">
                <p14:modId xmlns:p14="http://schemas.microsoft.com/office/powerpoint/2010/main" val="3170573332"/>
              </p:ext>
            </p:extLst>
          </p:nvPr>
        </p:nvGraphicFramePr>
        <p:xfrm>
          <a:off x="976610" y="2770744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22" name="Chart 121"/>
          <p:cNvGraphicFramePr/>
          <p:nvPr>
            <p:extLst>
              <p:ext uri="{D42A27DB-BD31-4B8C-83A1-F6EECF244321}">
                <p14:modId xmlns:p14="http://schemas.microsoft.com/office/powerpoint/2010/main" val="947725402"/>
              </p:ext>
            </p:extLst>
          </p:nvPr>
        </p:nvGraphicFramePr>
        <p:xfrm>
          <a:off x="2370401" y="2770744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23" name="Chart 122"/>
          <p:cNvGraphicFramePr/>
          <p:nvPr>
            <p:extLst>
              <p:ext uri="{D42A27DB-BD31-4B8C-83A1-F6EECF244321}">
                <p14:modId xmlns:p14="http://schemas.microsoft.com/office/powerpoint/2010/main" val="265901878"/>
              </p:ext>
            </p:extLst>
          </p:nvPr>
        </p:nvGraphicFramePr>
        <p:xfrm>
          <a:off x="976610" y="39696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24" name="Chart 123"/>
          <p:cNvGraphicFramePr/>
          <p:nvPr>
            <p:extLst>
              <p:ext uri="{D42A27DB-BD31-4B8C-83A1-F6EECF244321}">
                <p14:modId xmlns:p14="http://schemas.microsoft.com/office/powerpoint/2010/main" val="15271167"/>
              </p:ext>
            </p:extLst>
          </p:nvPr>
        </p:nvGraphicFramePr>
        <p:xfrm>
          <a:off x="2370401" y="39696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25" name="Chart 124"/>
          <p:cNvGraphicFramePr/>
          <p:nvPr>
            <p:extLst>
              <p:ext uri="{D42A27DB-BD31-4B8C-83A1-F6EECF244321}">
                <p14:modId xmlns:p14="http://schemas.microsoft.com/office/powerpoint/2010/main" val="2490140144"/>
              </p:ext>
            </p:extLst>
          </p:nvPr>
        </p:nvGraphicFramePr>
        <p:xfrm>
          <a:off x="943015" y="511340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26" name="Chart 125"/>
          <p:cNvGraphicFramePr/>
          <p:nvPr>
            <p:extLst>
              <p:ext uri="{D42A27DB-BD31-4B8C-83A1-F6EECF244321}">
                <p14:modId xmlns:p14="http://schemas.microsoft.com/office/powerpoint/2010/main" val="2781724229"/>
              </p:ext>
            </p:extLst>
          </p:nvPr>
        </p:nvGraphicFramePr>
        <p:xfrm>
          <a:off x="2346527" y="5126156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127" name="Chart 126"/>
          <p:cNvGraphicFramePr/>
          <p:nvPr>
            <p:extLst>
              <p:ext uri="{D42A27DB-BD31-4B8C-83A1-F6EECF244321}">
                <p14:modId xmlns:p14="http://schemas.microsoft.com/office/powerpoint/2010/main" val="2112326684"/>
              </p:ext>
            </p:extLst>
          </p:nvPr>
        </p:nvGraphicFramePr>
        <p:xfrm>
          <a:off x="3716443" y="152916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28" name="Chart 127"/>
          <p:cNvGraphicFramePr/>
          <p:nvPr>
            <p:extLst>
              <p:ext uri="{D42A27DB-BD31-4B8C-83A1-F6EECF244321}">
                <p14:modId xmlns:p14="http://schemas.microsoft.com/office/powerpoint/2010/main" val="810406383"/>
              </p:ext>
            </p:extLst>
          </p:nvPr>
        </p:nvGraphicFramePr>
        <p:xfrm>
          <a:off x="3716443" y="2758089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29" name="Chart 128"/>
          <p:cNvGraphicFramePr/>
          <p:nvPr>
            <p:extLst>
              <p:ext uri="{D42A27DB-BD31-4B8C-83A1-F6EECF244321}">
                <p14:modId xmlns:p14="http://schemas.microsoft.com/office/powerpoint/2010/main" val="3139282930"/>
              </p:ext>
            </p:extLst>
          </p:nvPr>
        </p:nvGraphicFramePr>
        <p:xfrm>
          <a:off x="3716443" y="395695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30" name="Chart 129"/>
          <p:cNvGraphicFramePr/>
          <p:nvPr>
            <p:extLst>
              <p:ext uri="{D42A27DB-BD31-4B8C-83A1-F6EECF244321}">
                <p14:modId xmlns:p14="http://schemas.microsoft.com/office/powerpoint/2010/main" val="3848036773"/>
              </p:ext>
            </p:extLst>
          </p:nvPr>
        </p:nvGraphicFramePr>
        <p:xfrm>
          <a:off x="3716443" y="5131701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pSp>
        <p:nvGrpSpPr>
          <p:cNvPr id="70" name="Group 69"/>
          <p:cNvGrpSpPr/>
          <p:nvPr/>
        </p:nvGrpSpPr>
        <p:grpSpPr>
          <a:xfrm>
            <a:off x="160421" y="556845"/>
            <a:ext cx="11702716" cy="283930"/>
            <a:chOff x="160421" y="556845"/>
            <a:chExt cx="11702716" cy="283930"/>
          </a:xfrm>
        </p:grpSpPr>
        <p:sp>
          <p:nvSpPr>
            <p:cNvPr id="71" name="Rectangle 70"/>
            <p:cNvSpPr/>
            <p:nvPr/>
          </p:nvSpPr>
          <p:spPr>
            <a:xfrm>
              <a:off x="160421" y="556845"/>
              <a:ext cx="11702716" cy="27064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188090" y="563976"/>
              <a:ext cx="931025" cy="261610"/>
              <a:chOff x="2477202" y="686377"/>
              <a:chExt cx="931025" cy="261610"/>
            </a:xfrm>
          </p:grpSpPr>
          <p:sp>
            <p:nvSpPr>
              <p:cNvPr id="114" name="Flowchart: Connector 113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598390" y="686377"/>
                <a:ext cx="8098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All Regions</a:t>
                </a:r>
                <a:endParaRPr lang="en-US" sz="1100" dirty="0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8139225" y="579165"/>
              <a:ext cx="607313" cy="261610"/>
              <a:chOff x="8139225" y="579165"/>
              <a:chExt cx="607313" cy="261610"/>
            </a:xfrm>
          </p:grpSpPr>
          <p:sp>
            <p:nvSpPr>
              <p:cNvPr id="112" name="Flowchart: Connector 111"/>
              <p:cNvSpPr/>
              <p:nvPr/>
            </p:nvSpPr>
            <p:spPr>
              <a:xfrm>
                <a:off x="8139225" y="68560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8222035" y="579165"/>
                <a:ext cx="52450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EMEA</a:t>
                </a:r>
                <a:endParaRPr lang="en-US" sz="1100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9597472" y="571944"/>
              <a:ext cx="584952" cy="261610"/>
              <a:chOff x="7535559" y="694345"/>
              <a:chExt cx="584952" cy="261610"/>
            </a:xfrm>
          </p:grpSpPr>
          <p:sp>
            <p:nvSpPr>
              <p:cNvPr id="110" name="Flowchart: Connector 109"/>
              <p:cNvSpPr/>
              <p:nvPr/>
            </p:nvSpPr>
            <p:spPr>
              <a:xfrm>
                <a:off x="7535559" y="816049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7624862" y="694345"/>
                <a:ext cx="4956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APAC</a:t>
                </a:r>
                <a:endParaRPr lang="en-US" sz="11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539041" y="562397"/>
              <a:ext cx="1189109" cy="261610"/>
              <a:chOff x="2477202" y="686377"/>
              <a:chExt cx="1189109" cy="261610"/>
            </a:xfrm>
          </p:grpSpPr>
          <p:sp>
            <p:nvSpPr>
              <p:cNvPr id="82" name="Flowchart: Connector 81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598390" y="686377"/>
                <a:ext cx="10679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Contact Master</a:t>
                </a:r>
                <a:endParaRPr lang="en-US" sz="1100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2117537" y="569114"/>
              <a:ext cx="1214757" cy="261610"/>
              <a:chOff x="2477202" y="686377"/>
              <a:chExt cx="1214757" cy="261610"/>
            </a:xfrm>
          </p:grpSpPr>
          <p:sp>
            <p:nvSpPr>
              <p:cNvPr id="80" name="Flowchart: Connector 79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598390" y="686377"/>
                <a:ext cx="10935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Account Master</a:t>
                </a:r>
                <a:endParaRPr lang="en-US" sz="1100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6689883" y="579165"/>
              <a:ext cx="746855" cy="261610"/>
              <a:chOff x="6689883" y="579165"/>
              <a:chExt cx="746855" cy="261610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6779186" y="579165"/>
                <a:ext cx="6575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America</a:t>
                </a:r>
                <a:endParaRPr lang="en-US" sz="1100" dirty="0"/>
              </a:p>
            </p:txBody>
          </p:sp>
          <p:sp>
            <p:nvSpPr>
              <p:cNvPr id="79" name="Flowchart: Connector 78"/>
              <p:cNvSpPr/>
              <p:nvPr/>
            </p:nvSpPr>
            <p:spPr>
              <a:xfrm>
                <a:off x="6689883" y="662088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96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1274846" y="174458"/>
            <a:ext cx="1382629" cy="409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Completeness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421" y="545432"/>
            <a:ext cx="11702716" cy="60639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684" y="204429"/>
            <a:ext cx="759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Summary</a:t>
            </a:r>
            <a:endParaRPr lang="en-US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3807" y="206511"/>
            <a:ext cx="726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Accuracy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6346" y="203032"/>
            <a:ext cx="9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Consistency</a:t>
            </a:r>
            <a:endParaRPr lang="en-US" sz="1200" b="1" dirty="0"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129" y="62820"/>
            <a:ext cx="3638550" cy="409575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8704981" y="1093219"/>
            <a:ext cx="1194714" cy="53293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0" name="TextBox 89"/>
          <p:cNvSpPr txBox="1"/>
          <p:nvPr/>
        </p:nvSpPr>
        <p:spPr>
          <a:xfrm>
            <a:off x="7525623" y="1166154"/>
            <a:ext cx="607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Eloqua</a:t>
            </a:r>
            <a:endParaRPr lang="en-US" sz="1100" dirty="0"/>
          </a:p>
        </p:txBody>
      </p:sp>
      <p:sp>
        <p:nvSpPr>
          <p:cNvPr id="91" name="TextBox 90"/>
          <p:cNvSpPr txBox="1"/>
          <p:nvPr/>
        </p:nvSpPr>
        <p:spPr>
          <a:xfrm>
            <a:off x="8893470" y="1185572"/>
            <a:ext cx="881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Sales Force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10268658" y="1169983"/>
            <a:ext cx="754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SAP CRM</a:t>
            </a:r>
            <a:endParaRPr lang="en-US" sz="1100" dirty="0"/>
          </a:p>
        </p:txBody>
      </p:sp>
      <p:sp>
        <p:nvSpPr>
          <p:cNvPr id="93" name="TextBox 92"/>
          <p:cNvSpPr txBox="1"/>
          <p:nvPr/>
        </p:nvSpPr>
        <p:spPr>
          <a:xfrm>
            <a:off x="6311850" y="2203944"/>
            <a:ext cx="9346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FRR</a:t>
            </a:r>
            <a:endParaRPr lang="en-US" sz="1100" dirty="0"/>
          </a:p>
        </p:txBody>
      </p:sp>
      <p:sp>
        <p:nvSpPr>
          <p:cNvPr id="94" name="TextBox 93"/>
          <p:cNvSpPr txBox="1"/>
          <p:nvPr/>
        </p:nvSpPr>
        <p:spPr>
          <a:xfrm>
            <a:off x="6273815" y="3357400"/>
            <a:ext cx="117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ISM Name- ROC</a:t>
            </a:r>
            <a:endParaRPr lang="en-US" sz="1100" dirty="0"/>
          </a:p>
        </p:txBody>
      </p:sp>
      <p:sp>
        <p:nvSpPr>
          <p:cNvPr id="95" name="TextBox 94"/>
          <p:cNvSpPr txBox="1"/>
          <p:nvPr/>
        </p:nvSpPr>
        <p:spPr>
          <a:xfrm>
            <a:off x="6273815" y="4425543"/>
            <a:ext cx="954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ISM Name - ARC </a:t>
            </a:r>
            <a:r>
              <a:rPr lang="en-US" sz="1100" dirty="0" err="1"/>
              <a:t>Axentis</a:t>
            </a:r>
            <a:endParaRPr lang="en-US" sz="1100" dirty="0"/>
          </a:p>
        </p:txBody>
      </p:sp>
      <p:sp>
        <p:nvSpPr>
          <p:cNvPr id="96" name="TextBox 95"/>
          <p:cNvSpPr txBox="1"/>
          <p:nvPr/>
        </p:nvSpPr>
        <p:spPr>
          <a:xfrm>
            <a:off x="6274584" y="5726396"/>
            <a:ext cx="9138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Sales Group</a:t>
            </a:r>
            <a:endParaRPr lang="en-US" sz="1100" dirty="0"/>
          </a:p>
        </p:txBody>
      </p:sp>
      <p:graphicFrame>
        <p:nvGraphicFramePr>
          <p:cNvPr id="97" name="Chart 96"/>
          <p:cNvGraphicFramePr/>
          <p:nvPr>
            <p:extLst>
              <p:ext uri="{D42A27DB-BD31-4B8C-83A1-F6EECF244321}">
                <p14:modId xmlns:p14="http://schemas.microsoft.com/office/powerpoint/2010/main" val="3999827718"/>
              </p:ext>
            </p:extLst>
          </p:nvPr>
        </p:nvGraphicFramePr>
        <p:xfrm>
          <a:off x="6761676" y="153720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8" name="Chart 97"/>
          <p:cNvGraphicFramePr/>
          <p:nvPr>
            <p:extLst>
              <p:ext uri="{D42A27DB-BD31-4B8C-83A1-F6EECF244321}">
                <p14:modId xmlns:p14="http://schemas.microsoft.com/office/powerpoint/2010/main" val="2109662133"/>
              </p:ext>
            </p:extLst>
          </p:nvPr>
        </p:nvGraphicFramePr>
        <p:xfrm>
          <a:off x="8131593" y="15118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9" name="Chart 98"/>
          <p:cNvGraphicFramePr/>
          <p:nvPr>
            <p:extLst>
              <p:ext uri="{D42A27DB-BD31-4B8C-83A1-F6EECF244321}">
                <p14:modId xmlns:p14="http://schemas.microsoft.com/office/powerpoint/2010/main" val="2070024026"/>
              </p:ext>
            </p:extLst>
          </p:nvPr>
        </p:nvGraphicFramePr>
        <p:xfrm>
          <a:off x="6761676" y="276612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0" name="Chart 99"/>
          <p:cNvGraphicFramePr/>
          <p:nvPr>
            <p:extLst>
              <p:ext uri="{D42A27DB-BD31-4B8C-83A1-F6EECF244321}">
                <p14:modId xmlns:p14="http://schemas.microsoft.com/office/powerpoint/2010/main" val="1156337611"/>
              </p:ext>
            </p:extLst>
          </p:nvPr>
        </p:nvGraphicFramePr>
        <p:xfrm>
          <a:off x="8155467" y="276612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1" name="Chart 100"/>
          <p:cNvGraphicFramePr/>
          <p:nvPr>
            <p:extLst>
              <p:ext uri="{D42A27DB-BD31-4B8C-83A1-F6EECF244321}">
                <p14:modId xmlns:p14="http://schemas.microsoft.com/office/powerpoint/2010/main" val="2487681917"/>
              </p:ext>
            </p:extLst>
          </p:nvPr>
        </p:nvGraphicFramePr>
        <p:xfrm>
          <a:off x="6761676" y="39649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2" name="Chart 101"/>
          <p:cNvGraphicFramePr/>
          <p:nvPr>
            <p:extLst>
              <p:ext uri="{D42A27DB-BD31-4B8C-83A1-F6EECF244321}">
                <p14:modId xmlns:p14="http://schemas.microsoft.com/office/powerpoint/2010/main" val="2643178437"/>
              </p:ext>
            </p:extLst>
          </p:nvPr>
        </p:nvGraphicFramePr>
        <p:xfrm>
          <a:off x="8155467" y="396499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3" name="Chart 102"/>
          <p:cNvGraphicFramePr/>
          <p:nvPr>
            <p:extLst>
              <p:ext uri="{D42A27DB-BD31-4B8C-83A1-F6EECF244321}">
                <p14:modId xmlns:p14="http://schemas.microsoft.com/office/powerpoint/2010/main" val="1154162314"/>
              </p:ext>
            </p:extLst>
          </p:nvPr>
        </p:nvGraphicFramePr>
        <p:xfrm>
          <a:off x="6761676" y="5139740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04" name="Chart 103"/>
          <p:cNvGraphicFramePr/>
          <p:nvPr>
            <p:extLst>
              <p:ext uri="{D42A27DB-BD31-4B8C-83A1-F6EECF244321}">
                <p14:modId xmlns:p14="http://schemas.microsoft.com/office/powerpoint/2010/main" val="2134779437"/>
              </p:ext>
            </p:extLst>
          </p:nvPr>
        </p:nvGraphicFramePr>
        <p:xfrm>
          <a:off x="8131593" y="5121540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05" name="Chart 104"/>
          <p:cNvGraphicFramePr/>
          <p:nvPr>
            <p:extLst>
              <p:ext uri="{D42A27DB-BD31-4B8C-83A1-F6EECF244321}">
                <p14:modId xmlns:p14="http://schemas.microsoft.com/office/powerpoint/2010/main" val="1789802456"/>
              </p:ext>
            </p:extLst>
          </p:nvPr>
        </p:nvGraphicFramePr>
        <p:xfrm>
          <a:off x="9501509" y="1524547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106" name="Chart 105"/>
          <p:cNvGraphicFramePr/>
          <p:nvPr>
            <p:extLst>
              <p:ext uri="{D42A27DB-BD31-4B8C-83A1-F6EECF244321}">
                <p14:modId xmlns:p14="http://schemas.microsoft.com/office/powerpoint/2010/main" val="645659019"/>
              </p:ext>
            </p:extLst>
          </p:nvPr>
        </p:nvGraphicFramePr>
        <p:xfrm>
          <a:off x="9501509" y="275347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107" name="Chart 106"/>
          <p:cNvGraphicFramePr/>
          <p:nvPr>
            <p:extLst>
              <p:ext uri="{D42A27DB-BD31-4B8C-83A1-F6EECF244321}">
                <p14:modId xmlns:p14="http://schemas.microsoft.com/office/powerpoint/2010/main" val="2051570334"/>
              </p:ext>
            </p:extLst>
          </p:nvPr>
        </p:nvGraphicFramePr>
        <p:xfrm>
          <a:off x="9501509" y="3952337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aphicFrame>
        <p:nvGraphicFramePr>
          <p:cNvPr id="108" name="Chart 107"/>
          <p:cNvGraphicFramePr/>
          <p:nvPr>
            <p:extLst>
              <p:ext uri="{D42A27DB-BD31-4B8C-83A1-F6EECF244321}">
                <p14:modId xmlns:p14="http://schemas.microsoft.com/office/powerpoint/2010/main" val="756939554"/>
              </p:ext>
            </p:extLst>
          </p:nvPr>
        </p:nvGraphicFramePr>
        <p:xfrm>
          <a:off x="9501509" y="5127085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83" name="Rectangle 82"/>
          <p:cNvSpPr/>
          <p:nvPr/>
        </p:nvSpPr>
        <p:spPr>
          <a:xfrm>
            <a:off x="2982274" y="1097835"/>
            <a:ext cx="1194714" cy="532934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4" name="TextBox 83"/>
          <p:cNvSpPr txBox="1"/>
          <p:nvPr/>
        </p:nvSpPr>
        <p:spPr>
          <a:xfrm>
            <a:off x="1802916" y="1170770"/>
            <a:ext cx="6076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Eloqua</a:t>
            </a:r>
            <a:endParaRPr lang="en-US" sz="1100" dirty="0"/>
          </a:p>
        </p:txBody>
      </p:sp>
      <p:sp>
        <p:nvSpPr>
          <p:cNvPr id="85" name="TextBox 84"/>
          <p:cNvSpPr txBox="1"/>
          <p:nvPr/>
        </p:nvSpPr>
        <p:spPr>
          <a:xfrm>
            <a:off x="3170763" y="1190188"/>
            <a:ext cx="8818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Sales Force</a:t>
            </a:r>
            <a:endParaRPr lang="en-US" sz="1100" dirty="0"/>
          </a:p>
        </p:txBody>
      </p:sp>
      <p:sp>
        <p:nvSpPr>
          <p:cNvPr id="86" name="TextBox 85"/>
          <p:cNvSpPr txBox="1"/>
          <p:nvPr/>
        </p:nvSpPr>
        <p:spPr>
          <a:xfrm>
            <a:off x="4545951" y="1174599"/>
            <a:ext cx="7543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SAP CRM</a:t>
            </a:r>
            <a:endParaRPr lang="en-US" sz="1100" dirty="0"/>
          </a:p>
        </p:txBody>
      </p:sp>
      <p:sp>
        <p:nvSpPr>
          <p:cNvPr id="87" name="TextBox 86"/>
          <p:cNvSpPr txBox="1"/>
          <p:nvPr/>
        </p:nvSpPr>
        <p:spPr>
          <a:xfrm>
            <a:off x="551108" y="2123858"/>
            <a:ext cx="1095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Account Name</a:t>
            </a:r>
            <a:endParaRPr lang="en-US" sz="1100" dirty="0"/>
          </a:p>
        </p:txBody>
      </p:sp>
      <p:sp>
        <p:nvSpPr>
          <p:cNvPr id="88" name="TextBox 87"/>
          <p:cNvSpPr txBox="1"/>
          <p:nvPr/>
        </p:nvSpPr>
        <p:spPr>
          <a:xfrm>
            <a:off x="551108" y="3347715"/>
            <a:ext cx="117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Asset Size</a:t>
            </a:r>
            <a:endParaRPr lang="en-US" sz="1100" dirty="0"/>
          </a:p>
        </p:txBody>
      </p:sp>
      <p:sp>
        <p:nvSpPr>
          <p:cNvPr id="117" name="TextBox 116"/>
          <p:cNvSpPr txBox="1"/>
          <p:nvPr/>
        </p:nvSpPr>
        <p:spPr>
          <a:xfrm>
            <a:off x="539041" y="4543423"/>
            <a:ext cx="1095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Company Name</a:t>
            </a:r>
            <a:endParaRPr lang="en-US" sz="1100" dirty="0"/>
          </a:p>
        </p:txBody>
      </p:sp>
      <p:sp>
        <p:nvSpPr>
          <p:cNvPr id="118" name="TextBox 117"/>
          <p:cNvSpPr txBox="1"/>
          <p:nvPr/>
        </p:nvSpPr>
        <p:spPr>
          <a:xfrm>
            <a:off x="539041" y="5708196"/>
            <a:ext cx="1143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Business Phone</a:t>
            </a:r>
            <a:endParaRPr lang="en-US" sz="1100" dirty="0"/>
          </a:p>
        </p:txBody>
      </p:sp>
      <p:graphicFrame>
        <p:nvGraphicFramePr>
          <p:cNvPr id="119" name="Chart 118"/>
          <p:cNvGraphicFramePr/>
          <p:nvPr>
            <p:extLst>
              <p:ext uri="{D42A27DB-BD31-4B8C-83A1-F6EECF244321}">
                <p14:modId xmlns:p14="http://schemas.microsoft.com/office/powerpoint/2010/main" val="1649943052"/>
              </p:ext>
            </p:extLst>
          </p:nvPr>
        </p:nvGraphicFramePr>
        <p:xfrm>
          <a:off x="1038969" y="154181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graphicFrame>
        <p:nvGraphicFramePr>
          <p:cNvPr id="120" name="Chart 119"/>
          <p:cNvGraphicFramePr/>
          <p:nvPr>
            <p:extLst>
              <p:ext uri="{D42A27DB-BD31-4B8C-83A1-F6EECF244321}">
                <p14:modId xmlns:p14="http://schemas.microsoft.com/office/powerpoint/2010/main" val="3649476701"/>
              </p:ext>
            </p:extLst>
          </p:nvPr>
        </p:nvGraphicFramePr>
        <p:xfrm>
          <a:off x="2408886" y="15165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121" name="Chart 120"/>
          <p:cNvGraphicFramePr/>
          <p:nvPr>
            <p:extLst>
              <p:ext uri="{D42A27DB-BD31-4B8C-83A1-F6EECF244321}">
                <p14:modId xmlns:p14="http://schemas.microsoft.com/office/powerpoint/2010/main" val="3873018255"/>
              </p:ext>
            </p:extLst>
          </p:nvPr>
        </p:nvGraphicFramePr>
        <p:xfrm>
          <a:off x="1038969" y="2770744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graphicFrame>
        <p:nvGraphicFramePr>
          <p:cNvPr id="122" name="Chart 121"/>
          <p:cNvGraphicFramePr/>
          <p:nvPr>
            <p:extLst>
              <p:ext uri="{D42A27DB-BD31-4B8C-83A1-F6EECF244321}">
                <p14:modId xmlns:p14="http://schemas.microsoft.com/office/powerpoint/2010/main" val="2957660302"/>
              </p:ext>
            </p:extLst>
          </p:nvPr>
        </p:nvGraphicFramePr>
        <p:xfrm>
          <a:off x="2432760" y="2770744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graphicFrame>
        <p:nvGraphicFramePr>
          <p:cNvPr id="123" name="Chart 122"/>
          <p:cNvGraphicFramePr/>
          <p:nvPr>
            <p:extLst>
              <p:ext uri="{D42A27DB-BD31-4B8C-83A1-F6EECF244321}">
                <p14:modId xmlns:p14="http://schemas.microsoft.com/office/powerpoint/2010/main" val="1820943753"/>
              </p:ext>
            </p:extLst>
          </p:nvPr>
        </p:nvGraphicFramePr>
        <p:xfrm>
          <a:off x="1038969" y="39696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24" name="Chart 123"/>
          <p:cNvGraphicFramePr/>
          <p:nvPr>
            <p:extLst>
              <p:ext uri="{D42A27DB-BD31-4B8C-83A1-F6EECF244321}">
                <p14:modId xmlns:p14="http://schemas.microsoft.com/office/powerpoint/2010/main" val="1177954985"/>
              </p:ext>
            </p:extLst>
          </p:nvPr>
        </p:nvGraphicFramePr>
        <p:xfrm>
          <a:off x="2432760" y="3969608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graphicFrame>
        <p:nvGraphicFramePr>
          <p:cNvPr id="125" name="Chart 124"/>
          <p:cNvGraphicFramePr/>
          <p:nvPr>
            <p:extLst>
              <p:ext uri="{D42A27DB-BD31-4B8C-83A1-F6EECF244321}">
                <p14:modId xmlns:p14="http://schemas.microsoft.com/office/powerpoint/2010/main" val="1129949340"/>
              </p:ext>
            </p:extLst>
          </p:nvPr>
        </p:nvGraphicFramePr>
        <p:xfrm>
          <a:off x="1005374" y="5113402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1"/>
          </a:graphicData>
        </a:graphic>
      </p:graphicFrame>
      <p:graphicFrame>
        <p:nvGraphicFramePr>
          <p:cNvPr id="126" name="Chart 125"/>
          <p:cNvGraphicFramePr/>
          <p:nvPr>
            <p:extLst>
              <p:ext uri="{D42A27DB-BD31-4B8C-83A1-F6EECF244321}">
                <p14:modId xmlns:p14="http://schemas.microsoft.com/office/powerpoint/2010/main" val="3835802599"/>
              </p:ext>
            </p:extLst>
          </p:nvPr>
        </p:nvGraphicFramePr>
        <p:xfrm>
          <a:off x="2408886" y="5126156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graphicFrame>
        <p:nvGraphicFramePr>
          <p:cNvPr id="127" name="Chart 126"/>
          <p:cNvGraphicFramePr/>
          <p:nvPr>
            <p:extLst>
              <p:ext uri="{D42A27DB-BD31-4B8C-83A1-F6EECF244321}">
                <p14:modId xmlns:p14="http://schemas.microsoft.com/office/powerpoint/2010/main" val="3989811173"/>
              </p:ext>
            </p:extLst>
          </p:nvPr>
        </p:nvGraphicFramePr>
        <p:xfrm>
          <a:off x="3778802" y="152916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3"/>
          </a:graphicData>
        </a:graphic>
      </p:graphicFrame>
      <p:graphicFrame>
        <p:nvGraphicFramePr>
          <p:cNvPr id="128" name="Chart 127"/>
          <p:cNvGraphicFramePr/>
          <p:nvPr>
            <p:extLst>
              <p:ext uri="{D42A27DB-BD31-4B8C-83A1-F6EECF244321}">
                <p14:modId xmlns:p14="http://schemas.microsoft.com/office/powerpoint/2010/main" val="3732711652"/>
              </p:ext>
            </p:extLst>
          </p:nvPr>
        </p:nvGraphicFramePr>
        <p:xfrm>
          <a:off x="3778802" y="2758089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graphicFrame>
        <p:nvGraphicFramePr>
          <p:cNvPr id="129" name="Chart 128"/>
          <p:cNvGraphicFramePr/>
          <p:nvPr>
            <p:extLst>
              <p:ext uri="{D42A27DB-BD31-4B8C-83A1-F6EECF244321}">
                <p14:modId xmlns:p14="http://schemas.microsoft.com/office/powerpoint/2010/main" val="3118068516"/>
              </p:ext>
            </p:extLst>
          </p:nvPr>
        </p:nvGraphicFramePr>
        <p:xfrm>
          <a:off x="3778802" y="3956953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30" name="Chart 129"/>
          <p:cNvGraphicFramePr/>
          <p:nvPr>
            <p:extLst>
              <p:ext uri="{D42A27DB-BD31-4B8C-83A1-F6EECF244321}">
                <p14:modId xmlns:p14="http://schemas.microsoft.com/office/powerpoint/2010/main" val="2270673642"/>
              </p:ext>
            </p:extLst>
          </p:nvPr>
        </p:nvGraphicFramePr>
        <p:xfrm>
          <a:off x="3778802" y="5131701"/>
          <a:ext cx="2357883" cy="1434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6"/>
          </a:graphicData>
        </a:graphic>
      </p:graphicFrame>
      <p:grpSp>
        <p:nvGrpSpPr>
          <p:cNvPr id="69" name="Group 68"/>
          <p:cNvGrpSpPr/>
          <p:nvPr/>
        </p:nvGrpSpPr>
        <p:grpSpPr>
          <a:xfrm>
            <a:off x="160421" y="556845"/>
            <a:ext cx="11702716" cy="283930"/>
            <a:chOff x="160421" y="556845"/>
            <a:chExt cx="11702716" cy="283930"/>
          </a:xfrm>
        </p:grpSpPr>
        <p:sp>
          <p:nvSpPr>
            <p:cNvPr id="70" name="Rectangle 69"/>
            <p:cNvSpPr/>
            <p:nvPr/>
          </p:nvSpPr>
          <p:spPr>
            <a:xfrm>
              <a:off x="160421" y="556845"/>
              <a:ext cx="11702716" cy="27064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188090" y="563976"/>
              <a:ext cx="931025" cy="261610"/>
              <a:chOff x="2477202" y="686377"/>
              <a:chExt cx="931025" cy="261610"/>
            </a:xfrm>
          </p:grpSpPr>
          <p:sp>
            <p:nvSpPr>
              <p:cNvPr id="113" name="Flowchart: Connector 112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598390" y="686377"/>
                <a:ext cx="8098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All Regions</a:t>
                </a:r>
                <a:endParaRPr lang="en-US" sz="1100" dirty="0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8139225" y="579165"/>
              <a:ext cx="607313" cy="261610"/>
              <a:chOff x="8139225" y="579165"/>
              <a:chExt cx="607313" cy="261610"/>
            </a:xfrm>
          </p:grpSpPr>
          <p:sp>
            <p:nvSpPr>
              <p:cNvPr id="111" name="Flowchart: Connector 110"/>
              <p:cNvSpPr/>
              <p:nvPr/>
            </p:nvSpPr>
            <p:spPr>
              <a:xfrm>
                <a:off x="8139225" y="68560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8222035" y="579165"/>
                <a:ext cx="52450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EMEA</a:t>
                </a:r>
                <a:endParaRPr lang="en-US" sz="1100" dirty="0"/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>
              <a:off x="9597472" y="571944"/>
              <a:ext cx="584952" cy="261610"/>
              <a:chOff x="7535559" y="694345"/>
              <a:chExt cx="584952" cy="261610"/>
            </a:xfrm>
          </p:grpSpPr>
          <p:sp>
            <p:nvSpPr>
              <p:cNvPr id="109" name="Flowchart: Connector 108"/>
              <p:cNvSpPr/>
              <p:nvPr/>
            </p:nvSpPr>
            <p:spPr>
              <a:xfrm>
                <a:off x="7535559" y="816049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7624862" y="694345"/>
                <a:ext cx="49564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APAC</a:t>
                </a:r>
                <a:endParaRPr lang="en-US" sz="1100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39041" y="562397"/>
              <a:ext cx="1189109" cy="261610"/>
              <a:chOff x="2477202" y="686377"/>
              <a:chExt cx="1189109" cy="261610"/>
            </a:xfrm>
          </p:grpSpPr>
          <p:sp>
            <p:nvSpPr>
              <p:cNvPr id="81" name="Flowchart: Connector 80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598390" y="686377"/>
                <a:ext cx="106792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Contact Master</a:t>
                </a:r>
                <a:endParaRPr lang="en-US" sz="1100" dirty="0"/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2117537" y="569114"/>
              <a:ext cx="1214757" cy="261610"/>
              <a:chOff x="2477202" y="686377"/>
              <a:chExt cx="1214757" cy="261610"/>
            </a:xfrm>
          </p:grpSpPr>
          <p:sp>
            <p:nvSpPr>
              <p:cNvPr id="79" name="Flowchart: Connector 78"/>
              <p:cNvSpPr/>
              <p:nvPr/>
            </p:nvSpPr>
            <p:spPr>
              <a:xfrm>
                <a:off x="2477202" y="795072"/>
                <a:ext cx="60157" cy="60157"/>
              </a:xfrm>
              <a:prstGeom prst="flowChartConnector">
                <a:avLst/>
              </a:prstGeom>
              <a:solidFill>
                <a:schemeClr val="tx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598390" y="686377"/>
                <a:ext cx="10935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Account Master</a:t>
                </a:r>
                <a:endParaRPr lang="en-US" sz="1100" dirty="0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6689883" y="579165"/>
              <a:ext cx="746855" cy="261610"/>
              <a:chOff x="6689883" y="579165"/>
              <a:chExt cx="746855" cy="261610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6779186" y="579165"/>
                <a:ext cx="65755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America</a:t>
                </a:r>
                <a:endParaRPr lang="en-US" sz="1100" dirty="0"/>
              </a:p>
            </p:txBody>
          </p:sp>
          <p:sp>
            <p:nvSpPr>
              <p:cNvPr id="78" name="Flowchart: Connector 77"/>
              <p:cNvSpPr/>
              <p:nvPr/>
            </p:nvSpPr>
            <p:spPr>
              <a:xfrm>
                <a:off x="6689883" y="662088"/>
                <a:ext cx="60157" cy="60157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031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2413828" y="174458"/>
            <a:ext cx="1382629" cy="409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Accuracy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421" y="545432"/>
            <a:ext cx="11702716" cy="60639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684" y="204429"/>
            <a:ext cx="759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Summary</a:t>
            </a:r>
            <a:endParaRPr lang="en-US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6589" y="215782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Completeness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395" y="219503"/>
            <a:ext cx="902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Consistency</a:t>
            </a:r>
            <a:endParaRPr lang="en-US" sz="1200" b="1" dirty="0">
              <a:latin typeface="+mj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129" y="62820"/>
            <a:ext cx="3638550" cy="40957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 rot="19800000">
            <a:off x="3048002" y="3256701"/>
            <a:ext cx="5317958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Be Decided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12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/>
          <p:cNvSpPr/>
          <p:nvPr/>
        </p:nvSpPr>
        <p:spPr>
          <a:xfrm>
            <a:off x="3256033" y="174458"/>
            <a:ext cx="1382629" cy="409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Consistency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6453" y="559661"/>
            <a:ext cx="11702716" cy="606391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684" y="204429"/>
            <a:ext cx="759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Summary</a:t>
            </a:r>
            <a:endParaRPr lang="en-US" sz="1200" b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6589" y="215782"/>
            <a:ext cx="1041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Completeness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0421" y="219503"/>
            <a:ext cx="726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Accuracy</a:t>
            </a:r>
            <a:endParaRPr lang="en-US" sz="1200" b="1" dirty="0">
              <a:latin typeface="+mj-lt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59370325"/>
              </p:ext>
            </p:extLst>
          </p:nvPr>
        </p:nvGraphicFramePr>
        <p:xfrm>
          <a:off x="667300" y="1122492"/>
          <a:ext cx="2145968" cy="190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4684" y="4618551"/>
            <a:ext cx="2769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2"/>
                </a:solidFill>
              </a:rPr>
              <a:t>Root cause 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To be identified. Example: Data flow between Eloqua, Sales Force and SAP CRM results in overwriting of data</a:t>
            </a:r>
          </a:p>
          <a:p>
            <a:pPr algn="ctr"/>
            <a:endParaRPr lang="en-US" sz="900" b="1" dirty="0" smtClean="0"/>
          </a:p>
          <a:p>
            <a:pPr algn="ctr"/>
            <a:r>
              <a:rPr lang="en-US" sz="900" b="1" dirty="0" smtClean="0"/>
              <a:t>Solution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Suggested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648690506"/>
              </p:ext>
            </p:extLst>
          </p:nvPr>
        </p:nvGraphicFramePr>
        <p:xfrm>
          <a:off x="393703" y="2422231"/>
          <a:ext cx="2949504" cy="2130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Rectangle 12"/>
          <p:cNvSpPr/>
          <p:nvPr/>
        </p:nvSpPr>
        <p:spPr>
          <a:xfrm>
            <a:off x="625986" y="4413426"/>
            <a:ext cx="25074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cs typeface="Aharoni" panose="02010803020104030203" pitchFamily="2" charset="-79"/>
              </a:rPr>
              <a:t>Note: Total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cs typeface="Aharoni" panose="02010803020104030203" pitchFamily="2" charset="-79"/>
              </a:rPr>
              <a:t>1200 records identified having discrepancies</a:t>
            </a:r>
          </a:p>
        </p:txBody>
      </p:sp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4118946340"/>
              </p:ext>
            </p:extLst>
          </p:nvPr>
        </p:nvGraphicFramePr>
        <p:xfrm>
          <a:off x="6824796" y="1161044"/>
          <a:ext cx="2145968" cy="190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6472180" y="4641061"/>
            <a:ext cx="2769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2"/>
                </a:solidFill>
              </a:rPr>
              <a:t>Root cause 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To be identified. Example: Data flow between Eloqua, Sales Force and SAP CRM results in overwriting of data</a:t>
            </a:r>
          </a:p>
          <a:p>
            <a:pPr algn="ctr"/>
            <a:endParaRPr lang="en-US" sz="900" b="1" dirty="0" smtClean="0"/>
          </a:p>
          <a:p>
            <a:pPr algn="ctr"/>
            <a:r>
              <a:rPr lang="en-US" sz="900" b="1" dirty="0" smtClean="0"/>
              <a:t>Solution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Suggested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554902856"/>
              </p:ext>
            </p:extLst>
          </p:nvPr>
        </p:nvGraphicFramePr>
        <p:xfrm>
          <a:off x="6551199" y="2444741"/>
          <a:ext cx="2949504" cy="2130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4" name="Rectangle 23"/>
          <p:cNvSpPr/>
          <p:nvPr/>
        </p:nvSpPr>
        <p:spPr>
          <a:xfrm>
            <a:off x="6801288" y="4411604"/>
            <a:ext cx="250741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cs typeface="Aharoni" panose="02010803020104030203" pitchFamily="2" charset="-79"/>
              </a:rPr>
              <a:t>Note: Total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cs typeface="Aharoni" panose="02010803020104030203" pitchFamily="2" charset="-79"/>
              </a:rPr>
              <a:t>1200 records identified having discrepancies</a:t>
            </a:r>
          </a:p>
        </p:txBody>
      </p:sp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3436225935"/>
              </p:ext>
            </p:extLst>
          </p:nvPr>
        </p:nvGraphicFramePr>
        <p:xfrm>
          <a:off x="3662717" y="1179501"/>
          <a:ext cx="2145968" cy="190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392241" y="2454897"/>
            <a:ext cx="2949504" cy="2186164"/>
            <a:chOff x="4364081" y="2686708"/>
            <a:chExt cx="2949504" cy="2186164"/>
          </a:xfrm>
        </p:grpSpPr>
        <p:graphicFrame>
          <p:nvGraphicFramePr>
            <p:cNvPr id="15" name="Chart 14"/>
            <p:cNvGraphicFramePr/>
            <p:nvPr>
              <p:extLst>
                <p:ext uri="{D42A27DB-BD31-4B8C-83A1-F6EECF244321}">
                  <p14:modId xmlns:p14="http://schemas.microsoft.com/office/powerpoint/2010/main" val="2747975526"/>
                </p:ext>
              </p:extLst>
            </p:nvPr>
          </p:nvGraphicFramePr>
          <p:xfrm>
            <a:off x="4364081" y="2686708"/>
            <a:ext cx="2949504" cy="21302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9"/>
            </a:graphicData>
          </a:graphic>
        </p:graphicFrame>
        <p:sp>
          <p:nvSpPr>
            <p:cNvPr id="16" name="Rectangle 15"/>
            <p:cNvSpPr/>
            <p:nvPr/>
          </p:nvSpPr>
          <p:spPr>
            <a:xfrm>
              <a:off x="4615054" y="4657428"/>
              <a:ext cx="250741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  <a:cs typeface="Aharoni" panose="02010803020104030203" pitchFamily="2" charset="-79"/>
                </a:rPr>
                <a:t>Note: Total </a:t>
              </a:r>
              <a:r>
                <a:rPr lang="en-US" sz="800" dirty="0">
                  <a:solidFill>
                    <a:schemeClr val="bg1">
                      <a:lumMod val="50000"/>
                    </a:schemeClr>
                  </a:solidFill>
                  <a:cs typeface="Aharoni" panose="02010803020104030203" pitchFamily="2" charset="-79"/>
                </a:rPr>
                <a:t>1200 records identified having discrepancies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512080" y="4618551"/>
            <a:ext cx="27696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accent2"/>
                </a:solidFill>
              </a:rPr>
              <a:t>Root cause 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To be identified. Example: Data flow between Eloqua, Sales Force and SAP CRM results in overwriting of data</a:t>
            </a:r>
          </a:p>
          <a:p>
            <a:pPr algn="ctr"/>
            <a:endParaRPr lang="en-US" sz="900" b="1" dirty="0" smtClean="0"/>
          </a:p>
          <a:p>
            <a:pPr algn="ctr"/>
            <a:r>
              <a:rPr lang="en-US" sz="900" b="1" dirty="0" smtClean="0"/>
              <a:t>Solution</a:t>
            </a:r>
          </a:p>
          <a:p>
            <a:endParaRPr lang="en-US" sz="9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 smtClean="0"/>
              <a:t>Suggested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10" name="Rectangle 9"/>
          <p:cNvSpPr/>
          <p:nvPr/>
        </p:nvSpPr>
        <p:spPr>
          <a:xfrm>
            <a:off x="9577137" y="559661"/>
            <a:ext cx="2352032" cy="60639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Business Impacts</a:t>
            </a:r>
          </a:p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Inefficient Decision Making as reporting is based on incorrect master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Inefficient campaigns as mails </a:t>
            </a:r>
            <a:r>
              <a:rPr lang="en-US" sz="1200" dirty="0" smtClean="0">
                <a:solidFill>
                  <a:schemeClr val="tx1"/>
                </a:solidFill>
              </a:rPr>
              <a:t>may not </a:t>
            </a:r>
            <a:r>
              <a:rPr lang="en-US" sz="1200" dirty="0">
                <a:solidFill>
                  <a:schemeClr val="tx1"/>
                </a:solidFill>
              </a:rPr>
              <a:t>reach intended </a:t>
            </a:r>
            <a:r>
              <a:rPr lang="en-US" sz="1200" dirty="0" smtClean="0">
                <a:solidFill>
                  <a:schemeClr val="tx1"/>
                </a:solidFill>
              </a:rPr>
              <a:t>individuals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Confusion on report correctness between different departments</a:t>
            </a:r>
            <a:endParaRPr lang="en-US" sz="1200" dirty="0">
              <a:solidFill>
                <a:schemeClr val="tx1"/>
              </a:solidFill>
            </a:endParaRPr>
          </a:p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2209662466"/>
              </p:ext>
            </p:extLst>
          </p:nvPr>
        </p:nvGraphicFramePr>
        <p:xfrm>
          <a:off x="7203344" y="871155"/>
          <a:ext cx="1204306" cy="1068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sp>
        <p:nvSpPr>
          <p:cNvPr id="31" name="Rectangle 30"/>
          <p:cNvSpPr/>
          <p:nvPr/>
        </p:nvSpPr>
        <p:spPr>
          <a:xfrm>
            <a:off x="226453" y="557879"/>
            <a:ext cx="11702716" cy="2706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3852048" y="671092"/>
            <a:ext cx="60157" cy="60157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973236" y="562397"/>
            <a:ext cx="10679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Contact Master</a:t>
            </a:r>
            <a:endParaRPr lang="en-US" sz="1100" dirty="0"/>
          </a:p>
        </p:txBody>
      </p:sp>
      <p:sp>
        <p:nvSpPr>
          <p:cNvPr id="34" name="Flowchart: Connector 33"/>
          <p:cNvSpPr/>
          <p:nvPr/>
        </p:nvSpPr>
        <p:spPr>
          <a:xfrm>
            <a:off x="5430544" y="677809"/>
            <a:ext cx="60157" cy="60157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551732" y="569114"/>
            <a:ext cx="10935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Account Master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1086571" y="1552791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/>
                </a:solidFill>
                <a:cs typeface="Aharoni" panose="02010803020104030203" pitchFamily="2" charset="-79"/>
              </a:rPr>
              <a:t>Mismatch Between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57479" y="1634717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/>
                </a:solidFill>
                <a:cs typeface="Aharoni" panose="02010803020104030203" pitchFamily="2" charset="-79"/>
              </a:rPr>
              <a:t>Mismatch Between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259414" y="2368523"/>
            <a:ext cx="1353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/>
                </a:solidFill>
                <a:cs typeface="Aharoni" panose="02010803020104030203" pitchFamily="2" charset="-79"/>
              </a:rPr>
              <a:t>Mismatch Between</a:t>
            </a:r>
          </a:p>
        </p:txBody>
      </p:sp>
    </p:spTree>
    <p:extLst>
      <p:ext uri="{BB962C8B-B14F-4D97-AF65-F5344CB8AC3E}">
        <p14:creationId xmlns:p14="http://schemas.microsoft.com/office/powerpoint/2010/main" val="300130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2176</TotalTime>
  <Words>392</Words>
  <Application>Microsoft Office PowerPoint</Application>
  <PresentationFormat>Widescreen</PresentationFormat>
  <Paragraphs>139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Wolters Kluwer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Sahu, Anoop</dc:creator>
  <cp:lastModifiedBy>Sahu, Anoop</cp:lastModifiedBy>
  <cp:revision>70</cp:revision>
  <dcterms:created xsi:type="dcterms:W3CDTF">2015-09-15T15:16:36Z</dcterms:created>
  <dcterms:modified xsi:type="dcterms:W3CDTF">2015-09-18T21:35:28Z</dcterms:modified>
</cp:coreProperties>
</file>